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49" r:id="rId1"/>
  </p:sldMasterIdLst>
  <p:notesMasterIdLst>
    <p:notesMasterId r:id="rId97"/>
  </p:notesMasterIdLst>
  <p:sldIdLst>
    <p:sldId id="256" r:id="rId2"/>
    <p:sldId id="315" r:id="rId3"/>
    <p:sldId id="323" r:id="rId4"/>
    <p:sldId id="322" r:id="rId5"/>
    <p:sldId id="258" r:id="rId6"/>
    <p:sldId id="316" r:id="rId7"/>
    <p:sldId id="404" r:id="rId8"/>
    <p:sldId id="317" r:id="rId9"/>
    <p:sldId id="405" r:id="rId10"/>
    <p:sldId id="318" r:id="rId11"/>
    <p:sldId id="319" r:id="rId12"/>
    <p:sldId id="320"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406"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7" r:id="rId57"/>
    <p:sldId id="368" r:id="rId58"/>
    <p:sldId id="369" r:id="rId59"/>
    <p:sldId id="370" r:id="rId60"/>
    <p:sldId id="407" r:id="rId61"/>
    <p:sldId id="371" r:id="rId62"/>
    <p:sldId id="372" r:id="rId63"/>
    <p:sldId id="408" r:id="rId64"/>
    <p:sldId id="373" r:id="rId65"/>
    <p:sldId id="374" r:id="rId66"/>
    <p:sldId id="409"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5" r:id="rId85"/>
    <p:sldId id="366" r:id="rId86"/>
    <p:sldId id="392" r:id="rId87"/>
    <p:sldId id="393" r:id="rId88"/>
    <p:sldId id="397" r:id="rId89"/>
    <p:sldId id="398" r:id="rId90"/>
    <p:sldId id="399" r:id="rId91"/>
    <p:sldId id="400" r:id="rId92"/>
    <p:sldId id="401" r:id="rId93"/>
    <p:sldId id="402" r:id="rId94"/>
    <p:sldId id="403" r:id="rId95"/>
    <p:sldId id="41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9" d="100"/>
          <a:sy n="89" d="100"/>
        </p:scale>
        <p:origin x="235"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5/16/2022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0454703-B196-4CF8-832D-CBA86DCAE7A5}" type="slidenum">
              <a:rPr lang="en-US" smtClean="0"/>
              <a:t>2</a:t>
            </a:fld>
            <a:endParaRPr lang="en-US"/>
          </a:p>
        </p:txBody>
      </p:sp>
    </p:spTree>
    <p:extLst>
      <p:ext uri="{BB962C8B-B14F-4D97-AF65-F5344CB8AC3E}">
        <p14:creationId xmlns:p14="http://schemas.microsoft.com/office/powerpoint/2010/main" val="1672050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036652A-F24F-46CF-AA86-FB4FB09393AD}" type="datetime1">
              <a:rPr lang="en-US" smtClean="0"/>
              <a:t>5/16/2022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454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AC0A3C-C32D-403A-83E7-7107A6230E9C}" type="datetime1">
              <a:rPr lang="en-US" smtClean="0"/>
              <a:t>5/16/2022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8539256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AC0A3C-C32D-403A-83E7-7107A6230E9C}" type="datetime1">
              <a:rPr lang="en-US" smtClean="0"/>
              <a:t>5/16/2022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64449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AC0A3C-C32D-403A-83E7-7107A6230E9C}" type="datetime1">
              <a:rPr lang="en-US" smtClean="0"/>
              <a:t>5/16/2022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334614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AC0A3C-C32D-403A-83E7-7107A6230E9C}" type="datetime1">
              <a:rPr lang="en-US" smtClean="0"/>
              <a:t>5/16/2022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57269802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AC0A3C-C32D-403A-83E7-7107A6230E9C}" type="datetime1">
              <a:rPr lang="en-US" smtClean="0"/>
              <a:t>5/16/2022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516720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AC0A3C-C32D-403A-83E7-7107A6230E9C}" type="datetime1">
              <a:rPr lang="en-US" smtClean="0"/>
              <a:t>5/16/2022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19516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EE60EA-89B8-4F8C-9E0D-5A787E2B803B}"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8131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F45DE0-B030-4C11-83B9-817E359E2549}"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044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AF8E5B-1A25-4832-8A12-3295B4F3A0CD}"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15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60B94-31FE-4E21-9E99-35F24E39B939}"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36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BC8D1A-E935-4E76-9402-5AEFF2F03C36}" type="datetime1">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5404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524008-2765-491A-A375-27177622C1C9}" type="datetime1">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1790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802BE61-08CF-4964-8286-5A4DD1066288}" type="datetime1">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757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01B136-F0A2-4151-9D83-49165EFF16E0}" type="datetime1">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785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CF583B-7F21-4D0D-95F7-72A65A55DE4F}" type="datetime1">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017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C37EF-6244-4D81-8798-D74E18119F3C}" type="datetime1">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233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8AC0A3C-C32D-403A-83E7-7107A6230E9C}" type="datetime1">
              <a:rPr lang="en-US" smtClean="0"/>
              <a:t>5/16/2022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65309505"/>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795" y="1622723"/>
            <a:ext cx="8712679" cy="1520729"/>
          </a:xfrm>
        </p:spPr>
        <p:txBody>
          <a:bodyPr>
            <a:noAutofit/>
          </a:bodyPr>
          <a:lstStyle/>
          <a:p>
            <a:pPr algn="ctr"/>
            <a:r>
              <a:rPr lang="en-US" b="1" dirty="0" smtClean="0">
                <a:solidFill>
                  <a:schemeClr val="accent2"/>
                </a:solidFill>
                <a:effectLst/>
                <a:latin typeface="Garamond" panose="02020404030301010803" pitchFamily="18" charset="0"/>
                <a:cs typeface="Arial" panose="020B0604020202020204" pitchFamily="34" charset="0"/>
              </a:rPr>
              <a:t>HOUSING PROJECT</a:t>
            </a:r>
            <a:endParaRPr lang="en-US" sz="6600" b="1" dirty="0">
              <a:solidFill>
                <a:schemeClr val="accent2"/>
              </a:solidFill>
              <a:effectLst/>
              <a:latin typeface="Garamond" panose="02020404030301010803" pitchFamily="18" charset="0"/>
              <a:cs typeface="Arial" panose="020B0604020202020204" pitchFamily="34" charset="0"/>
            </a:endParaRPr>
          </a:p>
        </p:txBody>
      </p:sp>
      <p:sp>
        <p:nvSpPr>
          <p:cNvPr id="3" name="Subtitle 2"/>
          <p:cNvSpPr>
            <a:spLocks noGrp="1"/>
          </p:cNvSpPr>
          <p:nvPr>
            <p:ph type="subTitle" idx="1"/>
          </p:nvPr>
        </p:nvSpPr>
        <p:spPr>
          <a:xfrm>
            <a:off x="6349525" y="3995250"/>
            <a:ext cx="3102949" cy="882557"/>
          </a:xfrm>
        </p:spPr>
        <p:txBody>
          <a:bodyPr vert="horz" lIns="91440" tIns="45720" rIns="91440" bIns="45720" rtlCol="0" anchor="t">
            <a:no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Submitted by :</a:t>
            </a:r>
          </a:p>
          <a:p>
            <a:r>
              <a:rPr lang="en-US" sz="2800" b="1" dirty="0" smtClean="0">
                <a:solidFill>
                  <a:schemeClr val="accent1">
                    <a:lumMod val="75000"/>
                  </a:schemeClr>
                </a:solidFill>
                <a:latin typeface="Arial" panose="020B0604020202020204" pitchFamily="34" charset="0"/>
                <a:cs typeface="Arial" panose="020B0604020202020204" pitchFamily="34" charset="0"/>
              </a:rPr>
              <a:t>Harsh Raj Gupta</a:t>
            </a:r>
            <a:endParaRPr lang="en-US" sz="2800" b="1" dirty="0">
              <a:solidFill>
                <a:schemeClr val="accent1">
                  <a:lumMod val="75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    MOTIVATION </a:t>
            </a:r>
            <a:r>
              <a:rPr lang="en-IN" sz="3200" b="1" i="1" dirty="0">
                <a:solidFill>
                  <a:schemeClr val="accent2"/>
                </a:solidFill>
                <a:latin typeface="Garamond" panose="02020404030301010803" pitchFamily="18" charset="0"/>
                <a:cs typeface="Arial" panose="020B0604020202020204" pitchFamily="34" charset="0"/>
              </a:rPr>
              <a:t>FOR THE </a:t>
            </a:r>
            <a:endParaRPr lang="en-IN" sz="3200" b="1" i="1" dirty="0" smtClean="0">
              <a:solidFill>
                <a:schemeClr val="accent2"/>
              </a:solidFill>
              <a:latin typeface="Garamond" panose="02020404030301010803" pitchFamily="18" charset="0"/>
              <a:cs typeface="Arial" panose="020B0604020202020204" pitchFamily="34" charset="0"/>
            </a:endParaRPr>
          </a:p>
          <a:p>
            <a:r>
              <a:rPr lang="en-IN" sz="3200" b="1" i="1" dirty="0">
                <a:solidFill>
                  <a:schemeClr val="accent2"/>
                </a:solidFill>
                <a:latin typeface="Garamond" panose="02020404030301010803" pitchFamily="18" charset="0"/>
                <a:cs typeface="Arial" panose="020B0604020202020204" pitchFamily="34" charset="0"/>
              </a:rPr>
              <a:t> </a:t>
            </a:r>
            <a:r>
              <a:rPr lang="en-IN" sz="3200" b="1" i="1" dirty="0" smtClean="0">
                <a:solidFill>
                  <a:schemeClr val="accent2"/>
                </a:solidFill>
                <a:latin typeface="Garamond" panose="02020404030301010803" pitchFamily="18" charset="0"/>
                <a:cs typeface="Arial" panose="020B0604020202020204" pitchFamily="34" charset="0"/>
              </a:rPr>
              <a:t>  PROBLEM </a:t>
            </a:r>
            <a:r>
              <a:rPr lang="en-IN" sz="3200" b="1" i="1" dirty="0">
                <a:solidFill>
                  <a:schemeClr val="accent2"/>
                </a:solidFill>
                <a:latin typeface="Garamond" panose="02020404030301010803" pitchFamily="18" charset="0"/>
                <a:cs typeface="Arial" panose="020B0604020202020204" pitchFamily="34" charset="0"/>
              </a:rPr>
              <a:t>UNDERTAKEN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900315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Houses </a:t>
            </a:r>
            <a:r>
              <a:rPr lang="en-US" sz="2800" dirty="0">
                <a:latin typeface="Arial" panose="020B0604020202020204" pitchFamily="34" charset="0"/>
                <a:cs typeface="Arial" panose="020B0604020202020204" pitchFamily="34" charset="0"/>
              </a:rPr>
              <a:t>are one of the necessary need of each and every person around the globe and therefore housing and real estate market is one of the markets which is one of the major contributors in the world’s economy. </a:t>
            </a:r>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Data </a:t>
            </a:r>
            <a:r>
              <a:rPr lang="en-US" sz="2800" dirty="0">
                <a:latin typeface="Arial" panose="020B0604020202020204" pitchFamily="34" charset="0"/>
                <a:cs typeface="Arial" panose="020B0604020202020204" pitchFamily="34" charset="0"/>
              </a:rPr>
              <a:t>science comes as a very important tool to solve problems in the domain to help the companies increase their overall revenue, profits, improving their marketing strategies and focusing on changing trends in house sales and purchases. </a:t>
            </a:r>
          </a:p>
        </p:txBody>
      </p:sp>
      <p:sp>
        <p:nvSpPr>
          <p:cNvPr id="6" name="Slide Number Placeholder 5"/>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710198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  MOTIVATION </a:t>
            </a:r>
            <a:r>
              <a:rPr lang="en-IN" sz="3200" b="1" i="1" dirty="0">
                <a:solidFill>
                  <a:schemeClr val="accent2"/>
                </a:solidFill>
                <a:latin typeface="Garamond" panose="02020404030301010803" pitchFamily="18" charset="0"/>
                <a:cs typeface="Arial" panose="020B0604020202020204" pitchFamily="34" charset="0"/>
              </a:rPr>
              <a:t>FOR THE </a:t>
            </a:r>
            <a:endParaRPr lang="en-IN" sz="3200" b="1" i="1" dirty="0" smtClean="0">
              <a:solidFill>
                <a:schemeClr val="accent2"/>
              </a:solidFill>
              <a:latin typeface="Garamond" panose="02020404030301010803" pitchFamily="18" charset="0"/>
              <a:cs typeface="Arial" panose="020B0604020202020204" pitchFamily="34" charset="0"/>
            </a:endParaRPr>
          </a:p>
          <a:p>
            <a:r>
              <a:rPr lang="en-IN" sz="3200" b="1" i="1" dirty="0">
                <a:solidFill>
                  <a:schemeClr val="accent2"/>
                </a:solidFill>
                <a:latin typeface="Garamond" panose="02020404030301010803" pitchFamily="18" charset="0"/>
                <a:cs typeface="Arial" panose="020B0604020202020204" pitchFamily="34" charset="0"/>
              </a:rPr>
              <a:t> </a:t>
            </a:r>
            <a:r>
              <a:rPr lang="en-IN" sz="3200" b="1" i="1" dirty="0" smtClean="0">
                <a:solidFill>
                  <a:schemeClr val="accent2"/>
                </a:solidFill>
                <a:latin typeface="Garamond" panose="02020404030301010803" pitchFamily="18" charset="0"/>
                <a:cs typeface="Arial" panose="020B0604020202020204" pitchFamily="34" charset="0"/>
              </a:rPr>
              <a:t> PROBLEM </a:t>
            </a:r>
            <a:r>
              <a:rPr lang="en-IN" sz="3200" b="1" i="1" dirty="0">
                <a:solidFill>
                  <a:schemeClr val="accent2"/>
                </a:solidFill>
                <a:latin typeface="Garamond" panose="02020404030301010803" pitchFamily="18" charset="0"/>
                <a:cs typeface="Arial" panose="020B0604020202020204" pitchFamily="34" charset="0"/>
              </a:rPr>
              <a:t>UNDERTAKEN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1170507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It is a very large market and there are various companies working in the domain. </a:t>
            </a:r>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Predictive </a:t>
            </a:r>
            <a:r>
              <a:rPr lang="en-US" sz="2800" dirty="0">
                <a:latin typeface="Arial" panose="020B0604020202020204" pitchFamily="34" charset="0"/>
                <a:cs typeface="Arial" panose="020B0604020202020204" pitchFamily="34" charset="0"/>
              </a:rPr>
              <a:t>modelling, Market mix modelling, recommendation systems are some of the machine learning techniques used for achieving the business goals for housing companies. Our problem is related to one such housing company.</a:t>
            </a:r>
          </a:p>
        </p:txBody>
      </p:sp>
      <p:sp>
        <p:nvSpPr>
          <p:cNvPr id="6" name="Slide Number Placeholder 5"/>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822653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9839" y="2118716"/>
            <a:ext cx="8611469" cy="2862322"/>
          </a:xfrm>
          <a:prstGeom prst="rect">
            <a:avLst/>
          </a:prstGeom>
        </p:spPr>
        <p:txBody>
          <a:bodyPr wrap="square">
            <a:spAutoFit/>
          </a:bodyPr>
          <a:lstStyle/>
          <a:p>
            <a:pPr algn="ctr"/>
            <a:r>
              <a:rPr lang="en-IN" sz="6000" b="1" dirty="0">
                <a:solidFill>
                  <a:schemeClr val="accent2"/>
                </a:solidFill>
                <a:latin typeface="Garamond" panose="02020404030301010803" pitchFamily="18" charset="0"/>
                <a:cs typeface="Arial" panose="020B0604020202020204" pitchFamily="34" charset="0"/>
              </a:rPr>
              <a:t>ANALYTICAL PROBLEM </a:t>
            </a:r>
            <a:endParaRPr lang="en-IN" sz="6000" b="1" dirty="0" smtClean="0">
              <a:solidFill>
                <a:schemeClr val="accent2"/>
              </a:solidFill>
              <a:latin typeface="Garamond" panose="02020404030301010803" pitchFamily="18" charset="0"/>
              <a:cs typeface="Arial" panose="020B0604020202020204" pitchFamily="34" charset="0"/>
            </a:endParaRPr>
          </a:p>
          <a:p>
            <a:pPr algn="ctr"/>
            <a:r>
              <a:rPr lang="en-IN" sz="6000" b="1" dirty="0" smtClean="0">
                <a:solidFill>
                  <a:schemeClr val="accent2"/>
                </a:solidFill>
                <a:latin typeface="Garamond" panose="02020404030301010803" pitchFamily="18" charset="0"/>
                <a:cs typeface="Arial" panose="020B0604020202020204" pitchFamily="34" charset="0"/>
              </a:rPr>
              <a:t>FRAMING</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2318141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800" dirty="0" err="1">
                <a:latin typeface="Arial" panose="020B0604020202020204" pitchFamily="34" charset="0"/>
                <a:cs typeface="Arial" panose="020B0604020202020204" pitchFamily="34" charset="0"/>
              </a:rPr>
              <a:t>corr</a:t>
            </a:r>
            <a:r>
              <a:rPr lang="en-IN" sz="2800" dirty="0">
                <a:latin typeface="Arial" panose="020B0604020202020204" pitchFamily="34" charset="0"/>
                <a:cs typeface="Arial" panose="020B0604020202020204" pitchFamily="34" charset="0"/>
              </a:rPr>
              <a:t> and also visualized it using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Then we have used Z-Score to plot outliers and remove them.</a:t>
            </a:r>
            <a:endParaRPr lang="en-US" sz="28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341691" y="4217937"/>
            <a:ext cx="7932312" cy="22313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3279120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From this statistical analysis we make some of the interpretations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standard deviation of 8957.44 is observed in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column.</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of a house observed is 755000 and minimum is 34900.</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539153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mean is considerably greater than median so the columns are positively skewed.</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Fireplaces,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 Median is greater than mean so the columns are negatively skewed.</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LotFrontage</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283055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798087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SOURCES AND THEIR FORMATS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9579" y="1588769"/>
            <a:ext cx="4825347" cy="3982719"/>
          </a:xfrm>
          <a:prstGeom prst="rect">
            <a:avLst/>
          </a:prstGeom>
        </p:spPr>
      </p:pic>
      <p:pic>
        <p:nvPicPr>
          <p:cNvPr id="6" name="Picture 5"/>
          <p:cNvPicPr/>
          <p:nvPr/>
        </p:nvPicPr>
        <p:blipFill>
          <a:blip r:embed="rId3"/>
          <a:stretch>
            <a:fillRect/>
          </a:stretch>
        </p:blipFill>
        <p:spPr>
          <a:xfrm>
            <a:off x="4059252" y="1862982"/>
            <a:ext cx="5932705" cy="3708507"/>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312975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SOURCES AND THEIR FORMATS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73380" y="1983740"/>
            <a:ext cx="4813917" cy="3385820"/>
          </a:xfrm>
          <a:prstGeom prst="rect">
            <a:avLst/>
          </a:prstGeom>
        </p:spPr>
      </p:pic>
      <p:pic>
        <p:nvPicPr>
          <p:cNvPr id="8" name="Picture 7"/>
          <p:cNvPicPr/>
          <p:nvPr/>
        </p:nvPicPr>
        <p:blipFill>
          <a:blip r:embed="rId3"/>
          <a:stretch>
            <a:fillRect/>
          </a:stretch>
        </p:blipFill>
        <p:spPr>
          <a:xfrm>
            <a:off x="4879649" y="1983740"/>
            <a:ext cx="4016523" cy="313563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9343227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5130575" cy="1384995"/>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09880" y="1277838"/>
            <a:ext cx="5731510" cy="4838700"/>
          </a:xfrm>
          <a:prstGeom prst="rect">
            <a:avLst/>
          </a:prstGeom>
        </p:spPr>
      </p:pic>
      <p:pic>
        <p:nvPicPr>
          <p:cNvPr id="9" name="Picture 8"/>
          <p:cNvPicPr/>
          <p:nvPr/>
        </p:nvPicPr>
        <p:blipFill>
          <a:blip r:embed="rId3"/>
          <a:stretch>
            <a:fillRect/>
          </a:stretch>
        </p:blipFill>
        <p:spPr>
          <a:xfrm>
            <a:off x="277735" y="3093720"/>
            <a:ext cx="5732145" cy="34518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1021362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9959" y="126457"/>
            <a:ext cx="10972800" cy="6280030"/>
          </a:xfrm>
        </p:spPr>
        <p:txBody>
          <a:bodyPr>
            <a:noAutofit/>
          </a:bodyPr>
          <a:lstStyle/>
          <a:p>
            <a:pPr marL="109728" indent="0">
              <a:buNone/>
            </a:pPr>
            <a:r>
              <a:rPr lang="en-US" sz="3200" b="1" dirty="0" smtClean="0">
                <a:solidFill>
                  <a:srgbClr val="C00000"/>
                </a:solidFill>
                <a:latin typeface="Arial" panose="020B0604020202020204" pitchFamily="34" charset="0"/>
                <a:cs typeface="Arial" panose="020B0604020202020204" pitchFamily="34" charset="0"/>
              </a:rPr>
              <a:t>          </a:t>
            </a:r>
            <a:r>
              <a:rPr lang="en-US" sz="3200" b="1" dirty="0" smtClean="0">
                <a:solidFill>
                  <a:schemeClr val="accent2"/>
                </a:solidFill>
                <a:latin typeface="Garamond" panose="02020404030301010803" pitchFamily="18" charset="0"/>
                <a:cs typeface="Arial" panose="020B0604020202020204" pitchFamily="34" charset="0"/>
              </a:rPr>
              <a:t>TABLE </a:t>
            </a:r>
            <a:r>
              <a:rPr lang="en-US" sz="3200" b="1" dirty="0">
                <a:solidFill>
                  <a:schemeClr val="accent2"/>
                </a:solidFill>
                <a:latin typeface="Garamond" panose="02020404030301010803" pitchFamily="18" charset="0"/>
                <a:cs typeface="Arial" panose="020B0604020202020204" pitchFamily="34" charset="0"/>
              </a:rPr>
              <a:t>OF CONTENTS</a:t>
            </a:r>
          </a:p>
          <a:p>
            <a:pPr marL="109728" indent="0">
              <a:buNone/>
            </a:pPr>
            <a:r>
              <a:rPr lang="en-US" sz="2000" b="1" dirty="0">
                <a:solidFill>
                  <a:schemeClr val="accent2"/>
                </a:solidFill>
                <a:latin typeface="Garamond" panose="02020404030301010803" pitchFamily="18" charset="0"/>
                <a:cs typeface="Arial" panose="020B0604020202020204" pitchFamily="34" charset="0"/>
              </a:rPr>
              <a:t>	</a:t>
            </a:r>
            <a:endParaRPr lang="en-US" sz="2000" b="1" dirty="0" smtClean="0">
              <a:solidFill>
                <a:schemeClr val="accent2"/>
              </a:solidFill>
              <a:latin typeface="Garamond" panose="02020404030301010803" pitchFamily="18"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INTRODUCTION	</a:t>
            </a:r>
          </a:p>
          <a:p>
            <a:pPr lvl="1"/>
            <a:r>
              <a:rPr lang="en-US" sz="1600" b="1" dirty="0" smtClean="0">
                <a:latin typeface="Arial" panose="020B0604020202020204" pitchFamily="34" charset="0"/>
                <a:cs typeface="Arial" panose="020B0604020202020204" pitchFamily="34" charset="0"/>
              </a:rPr>
              <a:t>BUSINESS </a:t>
            </a:r>
            <a:r>
              <a:rPr lang="en-US" sz="1600" b="1" dirty="0">
                <a:latin typeface="Arial" panose="020B0604020202020204" pitchFamily="34" charset="0"/>
                <a:cs typeface="Arial" panose="020B0604020202020204" pitchFamily="34" charset="0"/>
              </a:rPr>
              <a:t>PROBLEM FRAMING	</a:t>
            </a:r>
          </a:p>
          <a:p>
            <a:pPr lvl="1"/>
            <a:r>
              <a:rPr lang="en-US" sz="1600" b="1" dirty="0">
                <a:latin typeface="Arial" panose="020B0604020202020204" pitchFamily="34" charset="0"/>
                <a:cs typeface="Arial" panose="020B0604020202020204" pitchFamily="34" charset="0"/>
              </a:rPr>
              <a:t>CONCEPTUAL BACKGROUND OF THE DOMAIN PROBLEM	</a:t>
            </a:r>
          </a:p>
          <a:p>
            <a:pPr lvl="1"/>
            <a:r>
              <a:rPr lang="en-US" sz="1600" b="1" dirty="0">
                <a:latin typeface="Arial" panose="020B0604020202020204" pitchFamily="34" charset="0"/>
                <a:cs typeface="Arial" panose="020B0604020202020204" pitchFamily="34" charset="0"/>
              </a:rPr>
              <a:t>REVIEW OF LITERATURE	</a:t>
            </a:r>
          </a:p>
          <a:p>
            <a:pPr lvl="1"/>
            <a:r>
              <a:rPr lang="en-US" sz="1600" b="1" dirty="0">
                <a:latin typeface="Arial" panose="020B0604020202020204" pitchFamily="34" charset="0"/>
                <a:cs typeface="Arial" panose="020B0604020202020204" pitchFamily="34" charset="0"/>
              </a:rPr>
              <a:t>MOTIVATION FOR THE PROBLEM UNDERTAKEN	</a:t>
            </a:r>
            <a:endParaRPr lang="en-US" sz="1600" b="1" dirty="0" smtClean="0">
              <a:latin typeface="Arial" panose="020B0604020202020204" pitchFamily="34" charset="0"/>
              <a:cs typeface="Arial" panose="020B0604020202020204" pitchFamily="34" charset="0"/>
            </a:endParaRPr>
          </a:p>
          <a:p>
            <a:pPr marL="457200" lvl="1" indent="0">
              <a:buNone/>
            </a:pPr>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ANALYTICAL PROBLEM FRAMING	</a:t>
            </a:r>
          </a:p>
          <a:p>
            <a:pPr lvl="1"/>
            <a:r>
              <a:rPr lang="en-US" sz="1600" b="1" dirty="0">
                <a:latin typeface="Arial" panose="020B0604020202020204" pitchFamily="34" charset="0"/>
                <a:cs typeface="Arial" panose="020B0604020202020204" pitchFamily="34" charset="0"/>
              </a:rPr>
              <a:t>MATHEMATICAL/ ANALYTICAL MODELING OF THE PROBLEM	</a:t>
            </a:r>
          </a:p>
          <a:p>
            <a:pPr lvl="1"/>
            <a:r>
              <a:rPr lang="en-US" sz="1600" b="1" dirty="0">
                <a:latin typeface="Arial" panose="020B0604020202020204" pitchFamily="34" charset="0"/>
                <a:cs typeface="Arial" panose="020B0604020202020204" pitchFamily="34" charset="0"/>
              </a:rPr>
              <a:t>DATA SOURCES AND THEIR FORMATS	</a:t>
            </a:r>
          </a:p>
          <a:p>
            <a:pPr lvl="1"/>
            <a:r>
              <a:rPr lang="en-US" sz="1600" b="1" dirty="0">
                <a:latin typeface="Arial" panose="020B0604020202020204" pitchFamily="34" charset="0"/>
                <a:cs typeface="Arial" panose="020B0604020202020204" pitchFamily="34" charset="0"/>
              </a:rPr>
              <a:t>DATA PREPROCESSING DONE	</a:t>
            </a:r>
          </a:p>
          <a:p>
            <a:pPr lvl="1"/>
            <a:r>
              <a:rPr lang="en-US" sz="1600" b="1" dirty="0">
                <a:latin typeface="Arial" panose="020B0604020202020204" pitchFamily="34" charset="0"/>
                <a:cs typeface="Arial" panose="020B0604020202020204" pitchFamily="34" charset="0"/>
              </a:rPr>
              <a:t>DATA INPUTS- LOGIC- OUTPUT RELATIONSHIPS	</a:t>
            </a:r>
          </a:p>
          <a:p>
            <a:pPr lvl="1"/>
            <a:r>
              <a:rPr lang="en-US" sz="1600" b="1" dirty="0">
                <a:latin typeface="Arial" panose="020B0604020202020204" pitchFamily="34" charset="0"/>
                <a:cs typeface="Arial" panose="020B0604020202020204" pitchFamily="34" charset="0"/>
              </a:rPr>
              <a:t>HARDWARE AND SOFTWARE REQUIREMENTS AND TOOLS USED	</a:t>
            </a:r>
          </a:p>
          <a:p>
            <a:pPr marL="0" indent="0">
              <a:buNone/>
            </a:pPr>
            <a:r>
              <a:rPr lang="en-US" sz="1600" b="1"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11311030"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Feature Engineering has been used for cleaning of the data. </a:t>
            </a:r>
            <a:endParaRPr lang="en-IN" sz="2800" dirty="0" smtClean="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smtClean="0">
                <a:latin typeface="Arial" panose="020B0604020202020204" pitchFamily="34" charset="0"/>
                <a:cs typeface="Arial" panose="020B0604020202020204" pitchFamily="34" charset="0"/>
              </a:rPr>
              <a:t>Some </a:t>
            </a:r>
            <a:r>
              <a:rPr lang="en-IN" sz="2800" dirty="0">
                <a:latin typeface="Arial" panose="020B0604020202020204" pitchFamily="34" charset="0"/>
                <a:cs typeface="Arial" panose="020B0604020202020204" pitchFamily="34" charset="0"/>
              </a:rPr>
              <a:t>unused columns have been deleted and even some columns have been bifurcated which was used in the prediction. </a:t>
            </a:r>
            <a:endParaRPr lang="en-IN" sz="2800" dirty="0" smtClean="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smtClean="0">
                <a:latin typeface="Arial" panose="020B0604020202020204" pitchFamily="34" charset="0"/>
                <a:cs typeface="Arial" panose="020B0604020202020204" pitchFamily="34" charset="0"/>
              </a:rPr>
              <a:t>We </a:t>
            </a:r>
            <a:r>
              <a:rPr lang="en-IN" sz="2800" dirty="0">
                <a:latin typeface="Arial" panose="020B0604020202020204" pitchFamily="34" charset="0"/>
                <a:cs typeface="Arial" panose="020B0604020202020204" pitchFamily="34" charset="0"/>
              </a:rPr>
              <a:t>first done data cleaning. We first looked percentage of values missing in columns then we imputed missing values.</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293042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142490" y="1680210"/>
            <a:ext cx="7115810" cy="37299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057361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11044" y="1463040"/>
            <a:ext cx="7513955" cy="409956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071348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049780" y="1832610"/>
            <a:ext cx="7418070" cy="406908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922095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20240" y="1283970"/>
            <a:ext cx="7776210" cy="473583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42511333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544434" y="1657350"/>
            <a:ext cx="5075315" cy="3714750"/>
          </a:xfrm>
          <a:prstGeom prst="rect">
            <a:avLst/>
          </a:prstGeom>
        </p:spPr>
      </p:pic>
      <p:pic>
        <p:nvPicPr>
          <p:cNvPr id="6" name="Picture 5"/>
          <p:cNvPicPr/>
          <p:nvPr/>
        </p:nvPicPr>
        <p:blipFill>
          <a:blip r:embed="rId3"/>
          <a:stretch>
            <a:fillRect/>
          </a:stretch>
        </p:blipFill>
        <p:spPr>
          <a:xfrm>
            <a:off x="5840095" y="1504950"/>
            <a:ext cx="5731510" cy="430022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640699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0" name="Slide Number Placeholder 9"/>
          <p:cNvSpPr>
            <a:spLocks noGrp="1"/>
          </p:cNvSpPr>
          <p:nvPr>
            <p:ph type="sldNum" sz="quarter" idx="12"/>
          </p:nvPr>
        </p:nvSpPr>
        <p:spPr/>
        <p:txBody>
          <a:bodyPr/>
          <a:lstStyle/>
          <a:p>
            <a:fld id="{330EA680-D336-4FF7-8B7A-9848BB0A1C32}" type="slidenum">
              <a:rPr lang="en-US" smtClean="0"/>
              <a:t>26</a:t>
            </a:fld>
            <a:endParaRPr lang="en-US"/>
          </a:p>
        </p:txBody>
      </p:sp>
      <p:pic>
        <p:nvPicPr>
          <p:cNvPr id="4" name="Picture 3"/>
          <p:cNvPicPr>
            <a:picLocks noChangeAspect="1"/>
          </p:cNvPicPr>
          <p:nvPr/>
        </p:nvPicPr>
        <p:blipFill>
          <a:blip r:embed="rId2"/>
          <a:stretch>
            <a:fillRect/>
          </a:stretch>
        </p:blipFill>
        <p:spPr>
          <a:xfrm>
            <a:off x="1726250" y="3654083"/>
            <a:ext cx="5276850" cy="1190625"/>
          </a:xfrm>
          <a:prstGeom prst="rect">
            <a:avLst/>
          </a:prstGeom>
        </p:spPr>
      </p:pic>
    </p:spTree>
    <p:extLst>
      <p:ext uri="{BB962C8B-B14F-4D97-AF65-F5344CB8AC3E}">
        <p14:creationId xmlns:p14="http://schemas.microsoft.com/office/powerpoint/2010/main" val="16341733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27</a:t>
            </a:fld>
            <a:endParaRPr lang="en-US"/>
          </a:p>
        </p:txBody>
      </p:sp>
      <p:pic>
        <p:nvPicPr>
          <p:cNvPr id="3" name="Picture 2"/>
          <p:cNvPicPr>
            <a:picLocks noChangeAspect="1"/>
          </p:cNvPicPr>
          <p:nvPr/>
        </p:nvPicPr>
        <p:blipFill>
          <a:blip r:embed="rId2"/>
          <a:stretch>
            <a:fillRect/>
          </a:stretch>
        </p:blipFill>
        <p:spPr>
          <a:xfrm>
            <a:off x="1018288" y="290734"/>
            <a:ext cx="7572375" cy="6715125"/>
          </a:xfrm>
          <a:prstGeom prst="rect">
            <a:avLst/>
          </a:prstGeom>
        </p:spPr>
      </p:pic>
    </p:spTree>
    <p:extLst>
      <p:ext uri="{BB962C8B-B14F-4D97-AF65-F5344CB8AC3E}">
        <p14:creationId xmlns:p14="http://schemas.microsoft.com/office/powerpoint/2010/main" val="3549841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505635"/>
            <a:ext cx="103521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While checking the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of correlation we observed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highly positively correlated with the columns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YearRemodAdd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negatively correlated with </a:t>
            </a:r>
            <a:r>
              <a:rPr lang="en-IN" sz="2800" dirty="0" err="1">
                <a:latin typeface="Arial" panose="020B0604020202020204" pitchFamily="34" charset="0"/>
                <a:cs typeface="Arial" panose="020B0604020202020204" pitchFamily="34" charset="0"/>
              </a:rPr>
              <a:t>OverallCond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KitchenAbvGr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 multicollinearity in between columns so we will be using Principal Component Analysis(PCA).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24217373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INPUTS- LOGIC- OUTPUT RELATIONSHIPS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778434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96815"/>
            <a:ext cx="10972800" cy="6280030"/>
          </a:xfrm>
        </p:spPr>
        <p:txBody>
          <a:bodyPr>
            <a:noAutofit/>
          </a:bodyPr>
          <a:lstStyle/>
          <a:p>
            <a:pPr marL="109728" indent="0">
              <a:buNone/>
            </a:pPr>
            <a:r>
              <a:rPr lang="en-US" sz="3200" b="1" dirty="0">
                <a:solidFill>
                  <a:schemeClr val="accent2"/>
                </a:solidFill>
                <a:latin typeface="Garamond" panose="02020404030301010803" pitchFamily="18" charset="0"/>
                <a:cs typeface="Arial" panose="020B0604020202020204" pitchFamily="34" charset="0"/>
              </a:rPr>
              <a:t>TABLE OF CONTENTS</a:t>
            </a:r>
          </a:p>
          <a:p>
            <a:pPr marL="109728" indent="0">
              <a:buNone/>
            </a:pPr>
            <a:r>
              <a:rPr lang="en-US" sz="2000" b="1" dirty="0">
                <a:latin typeface="Arial" panose="020B0604020202020204" pitchFamily="34" charset="0"/>
                <a:cs typeface="Arial" panose="020B0604020202020204" pitchFamily="34" charset="0"/>
              </a:rPr>
              <a:t>	</a:t>
            </a:r>
            <a:endParaRPr lang="en-US" sz="2000" b="1" dirty="0" smtClean="0">
              <a:latin typeface="Arial" panose="020B0604020202020204" pitchFamily="34" charset="0"/>
              <a:cs typeface="Arial" panose="020B0604020202020204" pitchFamily="34" charset="0"/>
            </a:endParaRPr>
          </a:p>
          <a:p>
            <a:pPr lvl="1"/>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MODEL/S DEVELOPMENT AND EVALUATION	</a:t>
            </a:r>
          </a:p>
          <a:p>
            <a:pPr lvl="1"/>
            <a:r>
              <a:rPr lang="en-US" b="1" dirty="0">
                <a:latin typeface="Arial" panose="020B0604020202020204" pitchFamily="34" charset="0"/>
                <a:cs typeface="Arial" panose="020B0604020202020204" pitchFamily="34" charset="0"/>
              </a:rPr>
              <a:t>IDENTIFICATION OF POSSIBLE PROBLEM-SOLVING APPROACHES (METHODS)	</a:t>
            </a:r>
          </a:p>
          <a:p>
            <a:pPr lvl="1"/>
            <a:r>
              <a:rPr lang="en-US" b="1" dirty="0" smtClean="0">
                <a:latin typeface="Arial" panose="020B0604020202020204" pitchFamily="34" charset="0"/>
                <a:cs typeface="Arial" panose="020B0604020202020204" pitchFamily="34" charset="0"/>
              </a:rPr>
              <a:t>TESTING </a:t>
            </a:r>
            <a:r>
              <a:rPr lang="en-US" b="1" dirty="0">
                <a:latin typeface="Arial" panose="020B0604020202020204" pitchFamily="34" charset="0"/>
                <a:cs typeface="Arial" panose="020B0604020202020204" pitchFamily="34" charset="0"/>
              </a:rPr>
              <a:t>OF IDENTIFIED APPROACHES (ALGORITHMS)	</a:t>
            </a:r>
          </a:p>
          <a:p>
            <a:pPr lvl="1"/>
            <a:r>
              <a:rPr lang="en-US" b="1" dirty="0">
                <a:latin typeface="Arial" panose="020B0604020202020204" pitchFamily="34" charset="0"/>
                <a:cs typeface="Arial" panose="020B0604020202020204" pitchFamily="34" charset="0"/>
              </a:rPr>
              <a:t>RUN AND EVALUATE SELECTED MODELS	</a:t>
            </a:r>
          </a:p>
          <a:p>
            <a:pPr lvl="1"/>
            <a:r>
              <a:rPr lang="en-US" b="1" dirty="0">
                <a:latin typeface="Arial" panose="020B0604020202020204" pitchFamily="34" charset="0"/>
                <a:cs typeface="Arial" panose="020B0604020202020204" pitchFamily="34" charset="0"/>
              </a:rPr>
              <a:t>KEY METRICS FOR SUCCESS IN SOLVING PROBLEM UNDER CONSIDERATION	</a:t>
            </a:r>
          </a:p>
          <a:p>
            <a:pPr lvl="1"/>
            <a:r>
              <a:rPr lang="en-US" b="1" dirty="0">
                <a:latin typeface="Arial" panose="020B0604020202020204" pitchFamily="34" charset="0"/>
                <a:cs typeface="Arial" panose="020B0604020202020204" pitchFamily="34" charset="0"/>
              </a:rPr>
              <a:t>VISUALIZATIONS</a:t>
            </a:r>
          </a:p>
          <a:p>
            <a:pPr lvl="1"/>
            <a:r>
              <a:rPr lang="en-US" b="1" dirty="0" smtClean="0">
                <a:latin typeface="Arial" panose="020B0604020202020204" pitchFamily="34" charset="0"/>
                <a:cs typeface="Arial" panose="020B0604020202020204" pitchFamily="34" charset="0"/>
              </a:rPr>
              <a:t>INTERPRETATION </a:t>
            </a:r>
            <a:r>
              <a:rPr lang="en-US" b="1" dirty="0">
                <a:latin typeface="Arial" panose="020B0604020202020204" pitchFamily="34" charset="0"/>
                <a:cs typeface="Arial" panose="020B0604020202020204" pitchFamily="34" charset="0"/>
              </a:rPr>
              <a:t>OF THE RESULTS</a:t>
            </a:r>
            <a:r>
              <a:rPr lang="en-US" sz="1600" b="1" dirty="0">
                <a:latin typeface="Arial" panose="020B0604020202020204" pitchFamily="34" charset="0"/>
                <a:cs typeface="Arial" panose="020B0604020202020204" pitchFamily="34" charset="0"/>
              </a:rPr>
              <a:t>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356428" y="320258"/>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HARDWARE AND SOFTWARE REQUIREMENTS AND TOOLS USED</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30</a:t>
            </a:fld>
            <a:endParaRPr lang="en-US"/>
          </a:p>
        </p:txBody>
      </p:sp>
      <p:sp>
        <p:nvSpPr>
          <p:cNvPr id="2" name="TextBox 1"/>
          <p:cNvSpPr txBox="1"/>
          <p:nvPr/>
        </p:nvSpPr>
        <p:spPr>
          <a:xfrm>
            <a:off x="700755" y="2512464"/>
            <a:ext cx="7383566" cy="2246769"/>
          </a:xfrm>
          <a:prstGeom prst="rect">
            <a:avLst/>
          </a:prstGeom>
          <a:noFill/>
        </p:spPr>
        <p:txBody>
          <a:bodyPr wrap="square" rtlCol="0">
            <a:spAutoFit/>
          </a:bodyPr>
          <a:lstStyle/>
          <a:p>
            <a:r>
              <a:rPr lang="en-IN" sz="2800" b="1" i="1" dirty="0">
                <a:latin typeface="Arial" panose="020B0604020202020204" pitchFamily="34" charset="0"/>
                <a:cs typeface="Arial" panose="020B0604020202020204" pitchFamily="34" charset="0"/>
              </a:rPr>
              <a:t>SOFTWARE:</a:t>
            </a:r>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Jupyter Notebook (Anaconda 3) – Python 3.7.3</a:t>
            </a:r>
          </a:p>
          <a:p>
            <a:r>
              <a:rPr lang="en-IN" sz="2800" dirty="0">
                <a:latin typeface="Arial" panose="020B0604020202020204" pitchFamily="34" charset="0"/>
                <a:cs typeface="Arial" panose="020B0604020202020204" pitchFamily="34" charset="0"/>
              </a:rPr>
              <a:t>Microsoft package 2013</a:t>
            </a:r>
          </a:p>
          <a:p>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6549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LIBRARIES-:</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982594" y="1305877"/>
            <a:ext cx="6409055" cy="4893945"/>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378932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MODEL TRAINNING </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230245" y="1030605"/>
            <a:ext cx="5731510" cy="47967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745143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4102353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78619" y="59372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230562" y="1413510"/>
            <a:ext cx="5730875" cy="403098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1514996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0116"/>
            <a:ext cx="10254953" cy="3785652"/>
          </a:xfrm>
          <a:prstGeom prst="rect">
            <a:avLst/>
          </a:prstGeom>
        </p:spPr>
        <p:txBody>
          <a:bodyPr wrap="square">
            <a:spAutoFit/>
          </a:bodyPr>
          <a:lstStyle/>
          <a:p>
            <a:pPr algn="ctr"/>
            <a:r>
              <a:rPr lang="en-IN" sz="6000" b="1" dirty="0" smtClean="0">
                <a:solidFill>
                  <a:schemeClr val="accent2"/>
                </a:solidFill>
                <a:latin typeface="Garamond" panose="02020404030301010803" pitchFamily="18" charset="0"/>
                <a:cs typeface="Arial" panose="020B0604020202020204" pitchFamily="34" charset="0"/>
              </a:rPr>
              <a:t>MODEL/S  DEVELOPMENT</a:t>
            </a:r>
          </a:p>
          <a:p>
            <a:pPr algn="ctr"/>
            <a:r>
              <a:rPr lang="en-IN" sz="6000" b="1" dirty="0" smtClean="0">
                <a:solidFill>
                  <a:schemeClr val="accent2"/>
                </a:solidFill>
                <a:latin typeface="Garamond" panose="02020404030301010803" pitchFamily="18" charset="0"/>
                <a:cs typeface="Arial" panose="020B0604020202020204" pitchFamily="34" charset="0"/>
              </a:rPr>
              <a:t> AND</a:t>
            </a:r>
          </a:p>
          <a:p>
            <a:pPr algn="ctr"/>
            <a:r>
              <a:rPr lang="en-IN" sz="6000" b="1" dirty="0" smtClean="0">
                <a:solidFill>
                  <a:schemeClr val="accent2"/>
                </a:solidFill>
                <a:latin typeface="Garamond" panose="02020404030301010803" pitchFamily="18" charset="0"/>
                <a:cs typeface="Arial" panose="020B0604020202020204" pitchFamily="34" charset="0"/>
              </a:rPr>
              <a:t> </a:t>
            </a:r>
            <a:r>
              <a:rPr lang="en-IN" sz="6000" b="1" dirty="0">
                <a:solidFill>
                  <a:schemeClr val="accent2"/>
                </a:solidFill>
                <a:latin typeface="Garamond" panose="02020404030301010803" pitchFamily="18" charset="0"/>
                <a:cs typeface="Arial" panose="020B0604020202020204" pitchFamily="34" charset="0"/>
              </a:rPr>
              <a:t>EVALUATION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1153760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3970318"/>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observed skewness in data so we tried to remove the skewness through treating outliers with </a:t>
            </a:r>
            <a:r>
              <a:rPr lang="en-IN" sz="2800" dirty="0" err="1">
                <a:latin typeface="Arial" panose="020B0604020202020204" pitchFamily="34" charset="0"/>
                <a:cs typeface="Arial" panose="020B0604020202020204" pitchFamily="34" charset="0"/>
              </a:rPr>
              <a:t>W</a:t>
            </a:r>
            <a:r>
              <a:rPr lang="en-IN" sz="2800" dirty="0" err="1" smtClean="0">
                <a:latin typeface="Arial" panose="020B0604020202020204" pitchFamily="34" charset="0"/>
                <a:cs typeface="Arial" panose="020B0604020202020204" pitchFamily="34" charset="0"/>
              </a:rPr>
              <a:t>insorization</a:t>
            </a:r>
            <a:r>
              <a:rPr lang="en-IN" sz="2800" dirty="0" smtClean="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technique.</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the feature variables on a single scale using </a:t>
            </a:r>
            <a:r>
              <a:rPr lang="en-IN" sz="2800" dirty="0" err="1">
                <a:latin typeface="Arial" panose="020B0604020202020204" pitchFamily="34" charset="0"/>
                <a:cs typeface="Arial" panose="020B0604020202020204" pitchFamily="34" charset="0"/>
              </a:rPr>
              <a:t>sklearn’s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 package</a:t>
            </a:r>
            <a:r>
              <a:rPr lang="en-IN"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7245844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3402762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TESTING OF IDENTIFIED APPROACHES (ALGORITHMS)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95706"/>
            <a:ext cx="116475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 algorithms we used for the training and testing are as follows:-</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Linear Regression</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Lasso</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Ridge</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Elastic Net</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SVR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err="1">
                <a:latin typeface="Arial" panose="020B0604020202020204" pitchFamily="34" charset="0"/>
                <a:cs typeface="Arial" panose="020B0604020202020204" pitchFamily="34" charset="0"/>
              </a:rPr>
              <a:t>KNeighbors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Decision Tree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Random Forest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Ada Boost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Gradient Boosting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5559861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55970" y="1041766"/>
            <a:ext cx="5731510" cy="3390900"/>
          </a:xfrm>
          <a:prstGeom prst="rect">
            <a:avLst/>
          </a:prstGeom>
        </p:spPr>
      </p:pic>
      <p:pic>
        <p:nvPicPr>
          <p:cNvPr id="5" name="Picture 4"/>
          <p:cNvPicPr/>
          <p:nvPr/>
        </p:nvPicPr>
        <p:blipFill>
          <a:blip r:embed="rId3"/>
          <a:stretch>
            <a:fillRect/>
          </a:stretch>
        </p:blipFill>
        <p:spPr>
          <a:xfrm>
            <a:off x="5370427" y="2593257"/>
            <a:ext cx="5676900" cy="40995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715735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5425" y="2702916"/>
            <a:ext cx="6598025" cy="1015663"/>
          </a:xfrm>
          <a:prstGeom prst="rect">
            <a:avLst/>
          </a:prstGeom>
        </p:spPr>
        <p:txBody>
          <a:bodyPr wrap="none">
            <a:spAutoFit/>
          </a:bodyPr>
          <a:lstStyle/>
          <a:p>
            <a:pPr algn="ctr"/>
            <a:r>
              <a:rPr lang="en-IN" sz="6000" b="1" dirty="0" smtClean="0">
                <a:solidFill>
                  <a:schemeClr val="accent2"/>
                </a:solidFill>
                <a:latin typeface="Garamond" panose="02020404030301010803" pitchFamily="18" charset="0"/>
                <a:cs typeface="Arial" panose="020B0604020202020204" pitchFamily="34" charset="0"/>
              </a:rPr>
              <a:t>INTRODUCTION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253314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71150" y="1041766"/>
            <a:ext cx="5731510" cy="3878580"/>
          </a:xfrm>
          <a:prstGeom prst="rect">
            <a:avLst/>
          </a:prstGeom>
        </p:spPr>
      </p:pic>
      <p:pic>
        <p:nvPicPr>
          <p:cNvPr id="7" name="Picture 6"/>
          <p:cNvPicPr/>
          <p:nvPr/>
        </p:nvPicPr>
        <p:blipFill>
          <a:blip r:embed="rId3"/>
          <a:stretch>
            <a:fillRect/>
          </a:stretch>
        </p:blipFill>
        <p:spPr>
          <a:xfrm>
            <a:off x="5733163" y="2284469"/>
            <a:ext cx="5715000" cy="4716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1789537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81000" y="1146810"/>
            <a:ext cx="5715000" cy="4716780"/>
          </a:xfrm>
          <a:prstGeom prst="rect">
            <a:avLst/>
          </a:prstGeom>
        </p:spPr>
      </p:pic>
      <p:pic>
        <p:nvPicPr>
          <p:cNvPr id="8" name="Picture 7"/>
          <p:cNvPicPr/>
          <p:nvPr/>
        </p:nvPicPr>
        <p:blipFill>
          <a:blip r:embed="rId3"/>
          <a:stretch>
            <a:fillRect/>
          </a:stretch>
        </p:blipFill>
        <p:spPr>
          <a:xfrm>
            <a:off x="6190004" y="4083115"/>
            <a:ext cx="5731510" cy="164719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3080741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KEY METRICS FOR SUCCESS IN SOLVING PROBLEM UNDER CONSIDERATION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742950" y="2391369"/>
            <a:ext cx="10629900" cy="2031325"/>
          </a:xfrm>
          <a:prstGeom prst="rect">
            <a:avLst/>
          </a:prstGeom>
        </p:spPr>
        <p:txBody>
          <a:bodyPr wrap="square">
            <a:spAutoFit/>
          </a:bodyPr>
          <a:lstStyle/>
          <a:p>
            <a:pPr>
              <a:lnSpc>
                <a:spcPct val="150000"/>
              </a:lnSpc>
            </a:pPr>
            <a:r>
              <a:rPr lang="en-IN" sz="2800" dirty="0" smtClean="0">
                <a:latin typeface="Arial" panose="020B0604020202020204" pitchFamily="34" charset="0"/>
                <a:cs typeface="Arial" panose="020B0604020202020204" pitchFamily="34" charset="0"/>
              </a:rPr>
              <a:t>We </a:t>
            </a:r>
            <a:r>
              <a:rPr lang="en-IN" sz="2800" dirty="0">
                <a:latin typeface="Arial" panose="020B0604020202020204" pitchFamily="34" charset="0"/>
                <a:cs typeface="Arial" panose="020B0604020202020204" pitchFamily="34" charset="0"/>
              </a:rPr>
              <a:t>used the metric Root Mean Squared Error by selecting the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which was giving us best(minimum) RMSE score.</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3397741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684377" y="1211580"/>
            <a:ext cx="5372100" cy="5425440"/>
          </a:xfrm>
          <a:prstGeom prst="rect">
            <a:avLst/>
          </a:prstGeom>
        </p:spPr>
      </p:pic>
      <p:pic>
        <p:nvPicPr>
          <p:cNvPr id="7" name="Picture 6"/>
          <p:cNvPicPr/>
          <p:nvPr/>
        </p:nvPicPr>
        <p:blipFill>
          <a:blip r:embed="rId3"/>
          <a:stretch>
            <a:fillRect/>
          </a:stretch>
        </p:blipFill>
        <p:spPr>
          <a:xfrm>
            <a:off x="275317" y="3471729"/>
            <a:ext cx="2545080" cy="5334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34189850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85612" y="1649730"/>
            <a:ext cx="5097780" cy="4091940"/>
          </a:xfrm>
          <a:prstGeom prst="rect">
            <a:avLst/>
          </a:prstGeom>
        </p:spPr>
      </p:pic>
      <p:pic>
        <p:nvPicPr>
          <p:cNvPr id="8" name="Picture 7"/>
          <p:cNvPicPr/>
          <p:nvPr/>
        </p:nvPicPr>
        <p:blipFill>
          <a:blip r:embed="rId3"/>
          <a:stretch>
            <a:fillRect/>
          </a:stretch>
        </p:blipFill>
        <p:spPr>
          <a:xfrm>
            <a:off x="5855970" y="2733647"/>
            <a:ext cx="5318760" cy="3672840"/>
          </a:xfrm>
          <a:prstGeom prst="rect">
            <a:avLst/>
          </a:prstGeom>
        </p:spPr>
      </p:pic>
      <p:pic>
        <p:nvPicPr>
          <p:cNvPr id="9" name="Picture 8"/>
          <p:cNvPicPr/>
          <p:nvPr/>
        </p:nvPicPr>
        <p:blipFill>
          <a:blip r:embed="rId4"/>
          <a:stretch>
            <a:fillRect/>
          </a:stretch>
        </p:blipFill>
        <p:spPr>
          <a:xfrm>
            <a:off x="2291804" y="6071504"/>
            <a:ext cx="2636520" cy="5562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2768386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727710" y="1291590"/>
            <a:ext cx="5554980" cy="5265420"/>
          </a:xfrm>
          <a:prstGeom prst="rect">
            <a:avLst/>
          </a:prstGeom>
        </p:spPr>
      </p:pic>
      <p:pic>
        <p:nvPicPr>
          <p:cNvPr id="7" name="Picture 6"/>
          <p:cNvPicPr/>
          <p:nvPr/>
        </p:nvPicPr>
        <p:blipFill>
          <a:blip r:embed="rId3"/>
          <a:stretch>
            <a:fillRect/>
          </a:stretch>
        </p:blipFill>
        <p:spPr>
          <a:xfrm>
            <a:off x="6282690" y="3429000"/>
            <a:ext cx="2758440" cy="54102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103439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933450" y="1121776"/>
            <a:ext cx="5349240" cy="5455920"/>
          </a:xfrm>
          <a:prstGeom prst="rect">
            <a:avLst/>
          </a:prstGeom>
        </p:spPr>
      </p:pic>
      <p:pic>
        <p:nvPicPr>
          <p:cNvPr id="8" name="Picture 7"/>
          <p:cNvPicPr/>
          <p:nvPr/>
        </p:nvPicPr>
        <p:blipFill>
          <a:blip r:embed="rId3"/>
          <a:stretch>
            <a:fillRect/>
          </a:stretch>
        </p:blipFill>
        <p:spPr>
          <a:xfrm>
            <a:off x="6553200" y="3143250"/>
            <a:ext cx="2590800" cy="5715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2128541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70560" y="1165860"/>
            <a:ext cx="5425440" cy="5097780"/>
          </a:xfrm>
          <a:prstGeom prst="rect">
            <a:avLst/>
          </a:prstGeom>
        </p:spPr>
      </p:pic>
      <p:pic>
        <p:nvPicPr>
          <p:cNvPr id="7" name="Picture 6"/>
          <p:cNvPicPr/>
          <p:nvPr/>
        </p:nvPicPr>
        <p:blipFill>
          <a:blip r:embed="rId3"/>
          <a:stretch>
            <a:fillRect/>
          </a:stretch>
        </p:blipFill>
        <p:spPr>
          <a:xfrm>
            <a:off x="7803740" y="3429000"/>
            <a:ext cx="2392680" cy="47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0428919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2186940"/>
            <a:ext cx="5516880" cy="1592580"/>
          </a:xfrm>
          <a:prstGeom prst="rect">
            <a:avLst/>
          </a:prstGeom>
        </p:spPr>
      </p:pic>
      <p:pic>
        <p:nvPicPr>
          <p:cNvPr id="8" name="Picture 7"/>
          <p:cNvPicPr/>
          <p:nvPr/>
        </p:nvPicPr>
        <p:blipFill>
          <a:blip r:embed="rId3"/>
          <a:stretch>
            <a:fillRect/>
          </a:stretch>
        </p:blipFill>
        <p:spPr>
          <a:xfrm>
            <a:off x="6263640" y="875108"/>
            <a:ext cx="5303520" cy="5547360"/>
          </a:xfrm>
          <a:prstGeom prst="rect">
            <a:avLst/>
          </a:prstGeom>
        </p:spPr>
      </p:pic>
      <p:pic>
        <p:nvPicPr>
          <p:cNvPr id="9" name="Picture 8"/>
          <p:cNvPicPr/>
          <p:nvPr/>
        </p:nvPicPr>
        <p:blipFill>
          <a:blip r:embed="rId4"/>
          <a:stretch>
            <a:fillRect/>
          </a:stretch>
        </p:blipFill>
        <p:spPr>
          <a:xfrm>
            <a:off x="1981200" y="4861560"/>
            <a:ext cx="2743200" cy="5638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16865361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17690" y="1121422"/>
            <a:ext cx="5478780" cy="5623560"/>
          </a:xfrm>
          <a:prstGeom prst="rect">
            <a:avLst/>
          </a:prstGeom>
        </p:spPr>
      </p:pic>
      <p:pic>
        <p:nvPicPr>
          <p:cNvPr id="7" name="Picture 6"/>
          <p:cNvPicPr/>
          <p:nvPr/>
        </p:nvPicPr>
        <p:blipFill>
          <a:blip r:embed="rId3"/>
          <a:stretch>
            <a:fillRect/>
          </a:stretch>
        </p:blipFill>
        <p:spPr>
          <a:xfrm>
            <a:off x="6399589" y="3749106"/>
            <a:ext cx="2697480" cy="5181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2106722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6"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chemeClr val="accent2"/>
                </a:solidFill>
                <a:latin typeface="Garamond" panose="02020404030301010803" pitchFamily="18" charset="0"/>
                <a:cs typeface="Arial" panose="020B0604020202020204" pitchFamily="34" charset="0"/>
              </a:rPr>
              <a:t>BUSINESS PROBLEM FRAMING </a:t>
            </a:r>
            <a:endParaRPr lang="en-US"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58924" y="1179789"/>
            <a:ext cx="9280733"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dirty="0" smtClean="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800" dirty="0" smtClean="0">
              <a:latin typeface="Arial" panose="020B0604020202020204" pitchFamily="34" charset="0"/>
              <a:cs typeface="Arial" panose="020B0604020202020204" pitchFamily="34" charset="0"/>
            </a:endParaRPr>
          </a:p>
          <a:p>
            <a:pPr algn="just"/>
            <a:endParaRPr lang="en-US" sz="2800" dirty="0" smtClean="0">
              <a:latin typeface="Arial" panose="020B0604020202020204" pitchFamily="34" charset="0"/>
              <a:cs typeface="Arial" panose="020B0604020202020204" pitchFamily="34" charset="0"/>
            </a:endParaRPr>
          </a:p>
          <a:p>
            <a:pPr marL="457200" indent="-457200" algn="just">
              <a:buFont typeface="Arial"/>
              <a:buChar char="•"/>
            </a:pPr>
            <a:r>
              <a:rPr lang="en-US" sz="2800" dirty="0" smtClean="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800" dirty="0" smtClean="0">
              <a:latin typeface="Arial" panose="020B0604020202020204" pitchFamily="34" charset="0"/>
              <a:ea typeface="+mn-lt"/>
              <a:cs typeface="Arial" panose="020B0604020202020204" pitchFamily="34" charset="0"/>
            </a:endParaRPr>
          </a:p>
          <a:p>
            <a:pPr marL="457200" indent="-457200" algn="just">
              <a:buFont typeface="Arial"/>
              <a:buChar char="•"/>
            </a:pPr>
            <a:endParaRPr lang="en-US" sz="2800" dirty="0" smtClean="0">
              <a:latin typeface="Arial" panose="020B0604020202020204" pitchFamily="34" charset="0"/>
              <a:cs typeface="Arial" panose="020B0604020202020204" pitchFamily="34" charset="0"/>
            </a:endParaRPr>
          </a:p>
          <a:p>
            <a:pPr marL="457200" indent="-457200" algn="just">
              <a:buFont typeface="Arial"/>
              <a:buChar char="•"/>
            </a:pPr>
            <a:r>
              <a:rPr lang="en-US" sz="2800" dirty="0" smtClean="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endParaRPr lang="en-US" sz="2800" dirty="0">
              <a:latin typeface="Arial" panose="020B0604020202020204" pitchFamily="34" charset="0"/>
              <a:ea typeface="+mn-lt"/>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290102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23309" y="1257300"/>
            <a:ext cx="5570220" cy="5760720"/>
          </a:xfrm>
          <a:prstGeom prst="rect">
            <a:avLst/>
          </a:prstGeom>
        </p:spPr>
      </p:pic>
      <p:pic>
        <p:nvPicPr>
          <p:cNvPr id="8" name="Picture 7"/>
          <p:cNvPicPr/>
          <p:nvPr/>
        </p:nvPicPr>
        <p:blipFill>
          <a:blip r:embed="rId3"/>
          <a:stretch>
            <a:fillRect/>
          </a:stretch>
        </p:blipFill>
        <p:spPr>
          <a:xfrm>
            <a:off x="6046577" y="3214714"/>
            <a:ext cx="239268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28528414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28650" y="1005840"/>
            <a:ext cx="5440680" cy="5852160"/>
          </a:xfrm>
          <a:prstGeom prst="rect">
            <a:avLst/>
          </a:prstGeom>
        </p:spPr>
      </p:pic>
      <p:pic>
        <p:nvPicPr>
          <p:cNvPr id="7" name="Picture 6"/>
          <p:cNvPicPr/>
          <p:nvPr/>
        </p:nvPicPr>
        <p:blipFill>
          <a:blip r:embed="rId3"/>
          <a:stretch>
            <a:fillRect/>
          </a:stretch>
        </p:blipFill>
        <p:spPr>
          <a:xfrm>
            <a:off x="5116046" y="3069773"/>
            <a:ext cx="48920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32164394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689610" y="1041766"/>
            <a:ext cx="5509260" cy="5638800"/>
          </a:xfrm>
          <a:prstGeom prst="rect">
            <a:avLst/>
          </a:prstGeom>
        </p:spPr>
      </p:pic>
      <p:pic>
        <p:nvPicPr>
          <p:cNvPr id="8" name="Picture 7"/>
          <p:cNvPicPr/>
          <p:nvPr/>
        </p:nvPicPr>
        <p:blipFill>
          <a:blip r:embed="rId3"/>
          <a:stretch>
            <a:fillRect/>
          </a:stretch>
        </p:blipFill>
        <p:spPr>
          <a:xfrm>
            <a:off x="6280572" y="3132622"/>
            <a:ext cx="2651760" cy="5486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29642295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422412" y="874564"/>
            <a:ext cx="5379720" cy="5334000"/>
          </a:xfrm>
          <a:prstGeom prst="rect">
            <a:avLst/>
          </a:prstGeom>
        </p:spPr>
      </p:pic>
      <p:pic>
        <p:nvPicPr>
          <p:cNvPr id="7" name="Picture 6"/>
          <p:cNvPicPr/>
          <p:nvPr/>
        </p:nvPicPr>
        <p:blipFill>
          <a:blip r:embed="rId3"/>
          <a:stretch>
            <a:fillRect/>
          </a:stretch>
        </p:blipFill>
        <p:spPr>
          <a:xfrm>
            <a:off x="6287675" y="3278674"/>
            <a:ext cx="24460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1199422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73679" y="990600"/>
            <a:ext cx="5265420" cy="5554980"/>
          </a:xfrm>
          <a:prstGeom prst="rect">
            <a:avLst/>
          </a:prstGeom>
        </p:spPr>
      </p:pic>
      <p:pic>
        <p:nvPicPr>
          <p:cNvPr id="8" name="Picture 7"/>
          <p:cNvPicPr/>
          <p:nvPr/>
        </p:nvPicPr>
        <p:blipFill>
          <a:blip r:embed="rId3"/>
          <a:stretch>
            <a:fillRect/>
          </a:stretch>
        </p:blipFill>
        <p:spPr>
          <a:xfrm>
            <a:off x="6546042" y="3364551"/>
            <a:ext cx="2727960" cy="6019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1279974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69570" y="1041766"/>
            <a:ext cx="5547360" cy="5471160"/>
          </a:xfrm>
          <a:prstGeom prst="rect">
            <a:avLst/>
          </a:prstGeom>
        </p:spPr>
      </p:pic>
      <p:pic>
        <p:nvPicPr>
          <p:cNvPr id="7" name="Picture 6"/>
          <p:cNvPicPr/>
          <p:nvPr/>
        </p:nvPicPr>
        <p:blipFill>
          <a:blip r:embed="rId3"/>
          <a:stretch>
            <a:fillRect/>
          </a:stretch>
        </p:blipFill>
        <p:spPr>
          <a:xfrm>
            <a:off x="6080316" y="3227887"/>
            <a:ext cx="2346960" cy="5562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12161871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816123" y="1049627"/>
            <a:ext cx="5372100" cy="5356860"/>
          </a:xfrm>
          <a:prstGeom prst="rect">
            <a:avLst/>
          </a:prstGeom>
        </p:spPr>
      </p:pic>
      <p:pic>
        <p:nvPicPr>
          <p:cNvPr id="8" name="Picture 7"/>
          <p:cNvPicPr/>
          <p:nvPr/>
        </p:nvPicPr>
        <p:blipFill>
          <a:blip r:embed="rId3"/>
          <a:stretch>
            <a:fillRect/>
          </a:stretch>
        </p:blipFill>
        <p:spPr>
          <a:xfrm>
            <a:off x="6629862" y="3038644"/>
            <a:ext cx="26441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5481845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1088164" y="1140294"/>
            <a:ext cx="5021580" cy="5593080"/>
          </a:xfrm>
          <a:prstGeom prst="rect">
            <a:avLst/>
          </a:prstGeom>
        </p:spPr>
      </p:pic>
      <p:pic>
        <p:nvPicPr>
          <p:cNvPr id="7" name="Picture 6"/>
          <p:cNvPicPr/>
          <p:nvPr/>
        </p:nvPicPr>
        <p:blipFill>
          <a:blip r:embed="rId3"/>
          <a:stretch>
            <a:fillRect/>
          </a:stretch>
        </p:blipFill>
        <p:spPr>
          <a:xfrm>
            <a:off x="6288192" y="3350094"/>
            <a:ext cx="26441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5400012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25385" y="1041766"/>
            <a:ext cx="5455920" cy="5745480"/>
          </a:xfrm>
          <a:prstGeom prst="rect">
            <a:avLst/>
          </a:prstGeom>
        </p:spPr>
      </p:pic>
      <p:pic>
        <p:nvPicPr>
          <p:cNvPr id="8" name="Picture 7"/>
          <p:cNvPicPr/>
          <p:nvPr/>
        </p:nvPicPr>
        <p:blipFill>
          <a:blip r:embed="rId3"/>
          <a:stretch>
            <a:fillRect/>
          </a:stretch>
        </p:blipFill>
        <p:spPr>
          <a:xfrm>
            <a:off x="6751320" y="1580941"/>
            <a:ext cx="4290060" cy="43053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8130768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39090" y="1245870"/>
            <a:ext cx="4274820" cy="4366260"/>
          </a:xfrm>
          <a:prstGeom prst="rect">
            <a:avLst/>
          </a:prstGeom>
        </p:spPr>
      </p:pic>
      <p:pic>
        <p:nvPicPr>
          <p:cNvPr id="7" name="Picture 6"/>
          <p:cNvPicPr/>
          <p:nvPr/>
        </p:nvPicPr>
        <p:blipFill>
          <a:blip r:embed="rId3"/>
          <a:stretch>
            <a:fillRect/>
          </a:stretch>
        </p:blipFill>
        <p:spPr>
          <a:xfrm>
            <a:off x="4966821" y="1462007"/>
            <a:ext cx="4373880" cy="38100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638809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CONCEPTUAL BACKGROUND OF </a:t>
            </a:r>
            <a:r>
              <a:rPr lang="en-IN" sz="3200" b="1" i="1" dirty="0" smtClean="0">
                <a:solidFill>
                  <a:schemeClr val="accent2"/>
                </a:solidFill>
                <a:latin typeface="Garamond" panose="02020404030301010803" pitchFamily="18" charset="0"/>
                <a:cs typeface="Arial" panose="020B0604020202020204" pitchFamily="34" charset="0"/>
              </a:rPr>
              <a:t>THE  </a:t>
            </a:r>
            <a:r>
              <a:rPr lang="en-IN" sz="3200" b="1" i="1" dirty="0">
                <a:solidFill>
                  <a:schemeClr val="accent2"/>
                </a:solidFill>
                <a:latin typeface="Garamond" panose="02020404030301010803" pitchFamily="18" charset="0"/>
                <a:cs typeface="Arial" panose="020B0604020202020204" pitchFamily="34" charset="0"/>
              </a:rPr>
              <a:t>DOMAIN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2" y="1570702"/>
            <a:ext cx="958426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endParaRPr lang="en-IN"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For </a:t>
            </a:r>
            <a:r>
              <a:rPr lang="en-IN" sz="2800" dirty="0">
                <a:latin typeface="Arial" panose="020B0604020202020204" pitchFamily="34" charset="0"/>
                <a:cs typeface="Arial" panose="020B0604020202020204" pitchFamily="34" charset="0"/>
              </a:rPr>
              <a:t>example if audience is mainly concerned of commercial purpose. Then the property which is located in densely populated area will be sold very fast and at high prices compared to the one located at remote place.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8298573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60</a:t>
            </a:fld>
            <a:endParaRPr lang="en-US"/>
          </a:p>
        </p:txBody>
      </p:sp>
      <p:pic>
        <p:nvPicPr>
          <p:cNvPr id="3" name="Picture 2"/>
          <p:cNvPicPr/>
          <p:nvPr/>
        </p:nvPicPr>
        <p:blipFill>
          <a:blip r:embed="rId2"/>
          <a:stretch>
            <a:fillRect/>
          </a:stretch>
        </p:blipFill>
        <p:spPr>
          <a:xfrm>
            <a:off x="881967" y="1583358"/>
            <a:ext cx="4678680" cy="4541520"/>
          </a:xfrm>
          <a:prstGeom prst="rect">
            <a:avLst/>
          </a:prstGeom>
        </p:spPr>
      </p:pic>
      <p:sp>
        <p:nvSpPr>
          <p:cNvPr id="6" name="TextBox 5"/>
          <p:cNvSpPr txBox="1"/>
          <p:nvPr/>
        </p:nvSpPr>
        <p:spPr>
          <a:xfrm>
            <a:off x="478564" y="393107"/>
            <a:ext cx="5255664"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7" name="Picture 6"/>
          <p:cNvPicPr>
            <a:picLocks noChangeAspect="1"/>
          </p:cNvPicPr>
          <p:nvPr/>
        </p:nvPicPr>
        <p:blipFill>
          <a:blip r:embed="rId3"/>
          <a:stretch>
            <a:fillRect/>
          </a:stretch>
        </p:blipFill>
        <p:spPr>
          <a:xfrm>
            <a:off x="5496757" y="1649732"/>
            <a:ext cx="4206605" cy="4054191"/>
          </a:xfrm>
          <a:prstGeom prst="rect">
            <a:avLst/>
          </a:prstGeom>
        </p:spPr>
      </p:pic>
    </p:spTree>
    <p:extLst>
      <p:ext uri="{BB962C8B-B14F-4D97-AF65-F5344CB8AC3E}">
        <p14:creationId xmlns:p14="http://schemas.microsoft.com/office/powerpoint/2010/main" val="3710617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840301" y="1630680"/>
            <a:ext cx="4290060" cy="4358640"/>
          </a:xfrm>
          <a:prstGeom prst="rect">
            <a:avLst/>
          </a:prstGeom>
        </p:spPr>
      </p:pic>
      <p:pic>
        <p:nvPicPr>
          <p:cNvPr id="11" name="Picture 10"/>
          <p:cNvPicPr/>
          <p:nvPr/>
        </p:nvPicPr>
        <p:blipFill>
          <a:blip r:embed="rId3"/>
          <a:stretch>
            <a:fillRect/>
          </a:stretch>
        </p:blipFill>
        <p:spPr>
          <a:xfrm>
            <a:off x="5370427" y="1748790"/>
            <a:ext cx="4541520" cy="41224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61</a:t>
            </a:fld>
            <a:endParaRPr lang="en-US"/>
          </a:p>
        </p:txBody>
      </p:sp>
    </p:spTree>
    <p:extLst>
      <p:ext uri="{BB962C8B-B14F-4D97-AF65-F5344CB8AC3E}">
        <p14:creationId xmlns:p14="http://schemas.microsoft.com/office/powerpoint/2010/main" val="23795378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5197053" y="1684020"/>
            <a:ext cx="4709160" cy="417576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25304848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63</a:t>
            </a:fld>
            <a:endParaRPr lang="en-US"/>
          </a:p>
        </p:txBody>
      </p:sp>
      <p:pic>
        <p:nvPicPr>
          <p:cNvPr id="3" name="Picture 2"/>
          <p:cNvPicPr/>
          <p:nvPr/>
        </p:nvPicPr>
        <p:blipFill>
          <a:blip r:embed="rId2"/>
          <a:stretch>
            <a:fillRect/>
          </a:stretch>
        </p:blipFill>
        <p:spPr>
          <a:xfrm>
            <a:off x="758866" y="1952099"/>
            <a:ext cx="4511040" cy="4404360"/>
          </a:xfrm>
          <a:prstGeom prst="rect">
            <a:avLst/>
          </a:prstGeom>
        </p:spPr>
      </p:pic>
      <p:sp>
        <p:nvSpPr>
          <p:cNvPr id="5" name="TextBox 4"/>
          <p:cNvSpPr txBox="1"/>
          <p:nvPr/>
        </p:nvSpPr>
        <p:spPr>
          <a:xfrm>
            <a:off x="358923" y="427290"/>
            <a:ext cx="5759866"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6" name="Picture 5"/>
          <p:cNvPicPr/>
          <p:nvPr/>
        </p:nvPicPr>
        <p:blipFill>
          <a:blip r:embed="rId3"/>
          <a:stretch>
            <a:fillRect/>
          </a:stretch>
        </p:blipFill>
        <p:spPr>
          <a:xfrm>
            <a:off x="4781445" y="1952099"/>
            <a:ext cx="4297680" cy="4229100"/>
          </a:xfrm>
          <a:prstGeom prst="rect">
            <a:avLst/>
          </a:prstGeom>
        </p:spPr>
      </p:pic>
    </p:spTree>
    <p:extLst>
      <p:ext uri="{BB962C8B-B14F-4D97-AF65-F5344CB8AC3E}">
        <p14:creationId xmlns:p14="http://schemas.microsoft.com/office/powerpoint/2010/main" val="3455705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218309" y="1928206"/>
            <a:ext cx="4663440" cy="4419600"/>
          </a:xfrm>
          <a:prstGeom prst="rect">
            <a:avLst/>
          </a:prstGeom>
        </p:spPr>
      </p:pic>
      <p:pic>
        <p:nvPicPr>
          <p:cNvPr id="11" name="Picture 10"/>
          <p:cNvPicPr/>
          <p:nvPr/>
        </p:nvPicPr>
        <p:blipFill>
          <a:blip r:embed="rId3"/>
          <a:stretch>
            <a:fillRect/>
          </a:stretch>
        </p:blipFill>
        <p:spPr>
          <a:xfrm>
            <a:off x="4952466" y="1911322"/>
            <a:ext cx="4533900" cy="41300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30960090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33606710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66</a:t>
            </a:fld>
            <a:endParaRPr lang="en-US"/>
          </a:p>
        </p:txBody>
      </p:sp>
      <p:pic>
        <p:nvPicPr>
          <p:cNvPr id="3" name="Picture 2"/>
          <p:cNvPicPr/>
          <p:nvPr/>
        </p:nvPicPr>
        <p:blipFill>
          <a:blip r:embed="rId2"/>
          <a:stretch>
            <a:fillRect/>
          </a:stretch>
        </p:blipFill>
        <p:spPr>
          <a:xfrm>
            <a:off x="1049607" y="2047847"/>
            <a:ext cx="4244340" cy="4358640"/>
          </a:xfrm>
          <a:prstGeom prst="rect">
            <a:avLst/>
          </a:prstGeom>
        </p:spPr>
      </p:pic>
      <p:sp>
        <p:nvSpPr>
          <p:cNvPr id="5" name="TextBox 4"/>
          <p:cNvSpPr txBox="1"/>
          <p:nvPr/>
        </p:nvSpPr>
        <p:spPr>
          <a:xfrm>
            <a:off x="606751" y="427290"/>
            <a:ext cx="4922377"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152203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67</a:t>
            </a:fld>
            <a:endParaRPr lang="en-US"/>
          </a:p>
        </p:txBody>
      </p:sp>
    </p:spTree>
    <p:extLst>
      <p:ext uri="{BB962C8B-B14F-4D97-AF65-F5344CB8AC3E}">
        <p14:creationId xmlns:p14="http://schemas.microsoft.com/office/powerpoint/2010/main" val="41314509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94360" y="1041766"/>
            <a:ext cx="5501640" cy="5676900"/>
          </a:xfrm>
          <a:prstGeom prst="rect">
            <a:avLst/>
          </a:prstGeom>
        </p:spPr>
      </p:pic>
      <p:pic>
        <p:nvPicPr>
          <p:cNvPr id="6" name="Picture 5"/>
          <p:cNvPicPr/>
          <p:nvPr/>
        </p:nvPicPr>
        <p:blipFill>
          <a:blip r:embed="rId3"/>
          <a:stretch>
            <a:fillRect/>
          </a:stretch>
        </p:blipFill>
        <p:spPr>
          <a:xfrm>
            <a:off x="6701790" y="1253490"/>
            <a:ext cx="4884420" cy="435102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29067670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2751849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7</a:t>
            </a:fld>
            <a:endParaRPr lang="en-US"/>
          </a:p>
        </p:txBody>
      </p:sp>
      <p:sp>
        <p:nvSpPr>
          <p:cNvPr id="3" name="Rectangle 2"/>
          <p:cNvSpPr/>
          <p:nvPr/>
        </p:nvSpPr>
        <p:spPr>
          <a:xfrm>
            <a:off x="689360" y="1376051"/>
            <a:ext cx="845464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endParaRPr lang="en-IN" sz="2800" dirty="0" smtClean="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Similarly </a:t>
            </a:r>
            <a:r>
              <a:rPr lang="en-IN" sz="2800" dirty="0">
                <a:latin typeface="Arial" panose="020B0604020202020204" pitchFamily="34" charset="0"/>
                <a:cs typeface="Arial" panose="020B0604020202020204" pitchFamily="34" charset="0"/>
              </a:rPr>
              <a:t>if audience is concerned only on living place then property with less dense area having large area with all services will be sold at higher prices.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1136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41238405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27726824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4450080" cy="4091940"/>
          </a:xfrm>
          <a:prstGeom prst="rect">
            <a:avLst/>
          </a:prstGeom>
        </p:spPr>
      </p:pic>
      <p:pic>
        <p:nvPicPr>
          <p:cNvPr id="6" name="Picture 5"/>
          <p:cNvPicPr/>
          <p:nvPr/>
        </p:nvPicPr>
        <p:blipFill>
          <a:blip r:embed="rId3"/>
          <a:stretch>
            <a:fillRect/>
          </a:stretch>
        </p:blipFill>
        <p:spPr>
          <a:xfrm>
            <a:off x="5509260" y="456991"/>
            <a:ext cx="5440680" cy="5844540"/>
          </a:xfrm>
          <a:prstGeom prst="rect">
            <a:avLst/>
          </a:prstGeom>
        </p:spPr>
      </p:pic>
      <p:pic>
        <p:nvPicPr>
          <p:cNvPr id="9" name="Picture 8"/>
          <p:cNvPicPr/>
          <p:nvPr/>
        </p:nvPicPr>
        <p:blipFill>
          <a:blip r:embed="rId4"/>
          <a:stretch>
            <a:fillRect/>
          </a:stretch>
        </p:blipFill>
        <p:spPr>
          <a:xfrm>
            <a:off x="8728710" y="5402580"/>
            <a:ext cx="2468880" cy="6781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20761725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464321" y="1041766"/>
            <a:ext cx="5524500" cy="5829300"/>
          </a:xfrm>
          <a:prstGeom prst="rect">
            <a:avLst/>
          </a:prstGeom>
        </p:spPr>
      </p:pic>
      <p:pic>
        <p:nvPicPr>
          <p:cNvPr id="8" name="Picture 7"/>
          <p:cNvPicPr/>
          <p:nvPr/>
        </p:nvPicPr>
        <p:blipFill>
          <a:blip r:embed="rId3"/>
          <a:stretch>
            <a:fillRect/>
          </a:stretch>
        </p:blipFill>
        <p:spPr>
          <a:xfrm>
            <a:off x="6393642" y="3561887"/>
            <a:ext cx="2880360" cy="6400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41414040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04423" y="1077038"/>
            <a:ext cx="5471160" cy="5829300"/>
          </a:xfrm>
          <a:prstGeom prst="rect">
            <a:avLst/>
          </a:prstGeom>
        </p:spPr>
      </p:pic>
      <p:pic>
        <p:nvPicPr>
          <p:cNvPr id="6" name="Picture 5"/>
          <p:cNvPicPr/>
          <p:nvPr/>
        </p:nvPicPr>
        <p:blipFill>
          <a:blip r:embed="rId3"/>
          <a:stretch>
            <a:fillRect/>
          </a:stretch>
        </p:blipFill>
        <p:spPr>
          <a:xfrm>
            <a:off x="6625662" y="3531872"/>
            <a:ext cx="2453640" cy="4267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32842874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28800" y="1041766"/>
            <a:ext cx="5509260" cy="5836920"/>
          </a:xfrm>
          <a:prstGeom prst="rect">
            <a:avLst/>
          </a:prstGeom>
        </p:spPr>
      </p:pic>
      <p:pic>
        <p:nvPicPr>
          <p:cNvPr id="8" name="Picture 7"/>
          <p:cNvPicPr/>
          <p:nvPr/>
        </p:nvPicPr>
        <p:blipFill>
          <a:blip r:embed="rId3"/>
          <a:stretch>
            <a:fillRect/>
          </a:stretch>
        </p:blipFill>
        <p:spPr>
          <a:xfrm>
            <a:off x="6282797" y="3008164"/>
            <a:ext cx="2567940" cy="533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1020434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12268"/>
            <a:ext cx="5570220" cy="5730240"/>
          </a:xfrm>
          <a:prstGeom prst="rect">
            <a:avLst/>
          </a:prstGeom>
        </p:spPr>
      </p:pic>
      <p:pic>
        <p:nvPicPr>
          <p:cNvPr id="6" name="Picture 5"/>
          <p:cNvPicPr/>
          <p:nvPr/>
        </p:nvPicPr>
        <p:blipFill>
          <a:blip r:embed="rId3"/>
          <a:stretch>
            <a:fillRect/>
          </a:stretch>
        </p:blipFill>
        <p:spPr>
          <a:xfrm>
            <a:off x="6964431" y="3015784"/>
            <a:ext cx="26746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15387813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35387" y="1041766"/>
            <a:ext cx="5509260" cy="5692140"/>
          </a:xfrm>
          <a:prstGeom prst="rect">
            <a:avLst/>
          </a:prstGeom>
        </p:spPr>
      </p:pic>
      <p:pic>
        <p:nvPicPr>
          <p:cNvPr id="8" name="Picture 7"/>
          <p:cNvPicPr/>
          <p:nvPr/>
        </p:nvPicPr>
        <p:blipFill>
          <a:blip r:embed="rId3"/>
          <a:stretch>
            <a:fillRect/>
          </a:stretch>
        </p:blipFill>
        <p:spPr>
          <a:xfrm>
            <a:off x="6755613" y="3304864"/>
            <a:ext cx="25298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42403643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12584" y="1193759"/>
            <a:ext cx="5478780" cy="5585460"/>
          </a:xfrm>
          <a:prstGeom prst="rect">
            <a:avLst/>
          </a:prstGeom>
        </p:spPr>
      </p:pic>
      <p:pic>
        <p:nvPicPr>
          <p:cNvPr id="6" name="Picture 5"/>
          <p:cNvPicPr/>
          <p:nvPr/>
        </p:nvPicPr>
        <p:blipFill>
          <a:blip r:embed="rId3"/>
          <a:stretch>
            <a:fillRect/>
          </a:stretch>
        </p:blipFill>
        <p:spPr>
          <a:xfrm>
            <a:off x="6884991" y="3422609"/>
            <a:ext cx="2202180" cy="5638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7003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635238" y="899160"/>
            <a:ext cx="5478780" cy="5547360"/>
          </a:xfrm>
          <a:prstGeom prst="rect">
            <a:avLst/>
          </a:prstGeom>
        </p:spPr>
      </p:pic>
      <p:pic>
        <p:nvPicPr>
          <p:cNvPr id="8" name="Picture 7"/>
          <p:cNvPicPr/>
          <p:nvPr/>
        </p:nvPicPr>
        <p:blipFill>
          <a:blip r:embed="rId3"/>
          <a:stretch>
            <a:fillRect/>
          </a:stretch>
        </p:blipFill>
        <p:spPr>
          <a:xfrm>
            <a:off x="6016845" y="3843756"/>
            <a:ext cx="2506980" cy="4876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79</a:t>
            </a:fld>
            <a:endParaRPr lang="en-US"/>
          </a:p>
        </p:txBody>
      </p:sp>
    </p:spTree>
    <p:extLst>
      <p:ext uri="{BB962C8B-B14F-4D97-AF65-F5344CB8AC3E}">
        <p14:creationId xmlns:p14="http://schemas.microsoft.com/office/powerpoint/2010/main" val="23637468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REVIEW OF LITERATURE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928516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Houses are one of the necessary needs of each and every person around the globe and therefore housing and real estate market is one of the markets which is one of the major contributors in the world’s economy</a:t>
            </a:r>
            <a:r>
              <a:rPr lang="en-US" sz="2800" dirty="0" smtClean="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US-based housing company named Surprise Housing has decided to enter the Australian market. The company uses data analytics to purchase houses at a price below their actual values and flip them at a higher price</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1026144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41766"/>
            <a:ext cx="5463540" cy="5654040"/>
          </a:xfrm>
          <a:prstGeom prst="rect">
            <a:avLst/>
          </a:prstGeom>
        </p:spPr>
      </p:pic>
      <p:pic>
        <p:nvPicPr>
          <p:cNvPr id="6" name="Picture 5"/>
          <p:cNvPicPr/>
          <p:nvPr/>
        </p:nvPicPr>
        <p:blipFill>
          <a:blip r:embed="rId3"/>
          <a:stretch>
            <a:fillRect/>
          </a:stretch>
        </p:blipFill>
        <p:spPr>
          <a:xfrm>
            <a:off x="7620036" y="3062528"/>
            <a:ext cx="2225040" cy="5791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24057397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226927" y="1672590"/>
            <a:ext cx="5486400" cy="4160520"/>
          </a:xfrm>
          <a:prstGeom prst="rect">
            <a:avLst/>
          </a:prstGeom>
        </p:spPr>
      </p:pic>
      <p:pic>
        <p:nvPicPr>
          <p:cNvPr id="8" name="Picture 7"/>
          <p:cNvPicPr/>
          <p:nvPr/>
        </p:nvPicPr>
        <p:blipFill>
          <a:blip r:embed="rId3"/>
          <a:stretch>
            <a:fillRect/>
          </a:stretch>
        </p:blipFill>
        <p:spPr>
          <a:xfrm>
            <a:off x="6096000" y="1733550"/>
            <a:ext cx="5562600" cy="40995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42380942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9550" y="1402080"/>
            <a:ext cx="5524500" cy="4320540"/>
          </a:xfrm>
          <a:prstGeom prst="rect">
            <a:avLst/>
          </a:prstGeom>
        </p:spPr>
      </p:pic>
      <p:pic>
        <p:nvPicPr>
          <p:cNvPr id="6" name="Picture 5"/>
          <p:cNvPicPr/>
          <p:nvPr/>
        </p:nvPicPr>
        <p:blipFill>
          <a:blip r:embed="rId3"/>
          <a:stretch>
            <a:fillRect/>
          </a:stretch>
        </p:blipFill>
        <p:spPr>
          <a:xfrm>
            <a:off x="5734050" y="1535430"/>
            <a:ext cx="5577840" cy="40538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39093552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46710" y="1653540"/>
            <a:ext cx="5516880" cy="3550920"/>
          </a:xfrm>
          <a:prstGeom prst="rect">
            <a:avLst/>
          </a:prstGeom>
        </p:spPr>
      </p:pic>
      <p:pic>
        <p:nvPicPr>
          <p:cNvPr id="8" name="Picture 7"/>
          <p:cNvPicPr/>
          <p:nvPr/>
        </p:nvPicPr>
        <p:blipFill>
          <a:blip r:embed="rId3"/>
          <a:stretch>
            <a:fillRect/>
          </a:stretch>
        </p:blipFill>
        <p:spPr>
          <a:xfrm>
            <a:off x="5863590" y="876300"/>
            <a:ext cx="5669280" cy="5105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33616532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smtClean="0">
                <a:solidFill>
                  <a:schemeClr val="accent2"/>
                </a:solidFill>
                <a:latin typeface="Garamond" panose="02020404030301010803" pitchFamily="18" charset="0"/>
                <a:cs typeface="Arial" panose="020B0604020202020204" pitchFamily="34" charset="0"/>
              </a:rPr>
              <a:t>SET OF ASSUMPTIONS RELATED TO THE PROBLEM UNDER CONSIDERATION</a:t>
            </a:r>
            <a:r>
              <a:rPr lang="en-US" sz="3200" b="1" dirty="0" smtClean="0">
                <a:solidFill>
                  <a:schemeClr val="accent2"/>
                </a:solidFill>
                <a:latin typeface="Garamond" panose="02020404030301010803" pitchFamily="18" charset="0"/>
                <a:cs typeface="Arial" panose="020B0604020202020204" pitchFamily="34" charset="0"/>
              </a:rPr>
              <a:t> </a:t>
            </a:r>
            <a:endParaRPr lang="en-US" sz="3200" b="1" dirty="0">
              <a:solidFill>
                <a:schemeClr val="accent2"/>
              </a:solidFill>
              <a:latin typeface="Garamond" panose="02020404030301010803" pitchFamily="18" charset="0"/>
              <a:cs typeface="Arial" panose="020B0604020202020204" pitchFamily="34" charset="0"/>
            </a:endParaRPr>
          </a:p>
        </p:txBody>
      </p:sp>
      <p:sp>
        <p:nvSpPr>
          <p:cNvPr id="3" name="TextBox 2">
            <a:extLst>
              <a:ext uri="{FF2B5EF4-FFF2-40B4-BE49-F238E27FC236}">
                <a16:creationId xmlns:a16="http://schemas.microsoft.com/office/drawing/2014/main" xmlns="" id="{703F47C6-B071-40D8-9306-58930901812C}"/>
              </a:ext>
            </a:extLst>
          </p:cNvPr>
          <p:cNvSpPr txBox="1"/>
          <p:nvPr/>
        </p:nvSpPr>
        <p:spPr>
          <a:xfrm>
            <a:off x="507304" y="2271386"/>
            <a:ext cx="113235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800" dirty="0">
                <a:latin typeface="Arial" panose="020B0604020202020204" pitchFamily="34" charset="0"/>
                <a:cs typeface="Arial" panose="020B0604020202020204" pitchFamily="34" charset="0"/>
              </a:rPr>
              <a:t>By looking into the target </a:t>
            </a:r>
            <a:r>
              <a:rPr lang="en-IN" sz="2800" dirty="0" smtClean="0">
                <a:latin typeface="Arial" panose="020B0604020202020204" pitchFamily="34" charset="0"/>
                <a:cs typeface="Arial" panose="020B0604020202020204" pitchFamily="34" charset="0"/>
              </a:rPr>
              <a:t>variable</a:t>
            </a:r>
            <a:r>
              <a:rPr lang="en-IN" sz="2800" dirty="0">
                <a:latin typeface="Arial" panose="020B0604020202020204" pitchFamily="34" charset="0"/>
                <a:cs typeface="Arial" panose="020B0604020202020204" pitchFamily="34" charset="0"/>
              </a:rPr>
              <a:t> label we assumed that it was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Regression type of problem.</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observed multicollinearity in between columns so we assumed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that we will be using Principal Component Analysis (PCA).</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also observed that only one single unique value was present in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Utilities column so we assumed that we will be dropping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this columns.</a:t>
            </a:r>
            <a:r>
              <a:rPr lang="en-US" sz="2800"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84</a:t>
            </a:fld>
            <a:endParaRPr lang="en-US"/>
          </a:p>
        </p:txBody>
      </p:sp>
    </p:spTree>
    <p:extLst>
      <p:ext uri="{BB962C8B-B14F-4D97-AF65-F5344CB8AC3E}">
        <p14:creationId xmlns:p14="http://schemas.microsoft.com/office/powerpoint/2010/main" val="34693879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267950" cy="3970318"/>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visualization we interpreted that the target variable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was highly positively correlated with the columns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preprocessing</a:t>
            </a:r>
            <a:r>
              <a:rPr lang="en-IN" sz="2800" dirty="0">
                <a:latin typeface="Arial" panose="020B0604020202020204" pitchFamily="34" charset="0"/>
                <a:cs typeface="Arial" panose="020B0604020202020204" pitchFamily="34" charset="0"/>
              </a:rPr>
              <a:t> we interpreted that data was improper scaled.</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3409564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6096000" y="1324065"/>
            <a:ext cx="5494020" cy="5105400"/>
          </a:xfrm>
          <a:prstGeom prst="rect">
            <a:avLst/>
          </a:prstGeom>
        </p:spPr>
      </p:pic>
      <p:sp>
        <p:nvSpPr>
          <p:cNvPr id="5" name="Rectangle 4"/>
          <p:cNvSpPr/>
          <p:nvPr/>
        </p:nvSpPr>
        <p:spPr>
          <a:xfrm>
            <a:off x="323850" y="2600236"/>
            <a:ext cx="6096000" cy="2246769"/>
          </a:xfrm>
          <a:prstGeom prst="rect">
            <a:avLst/>
          </a:prstGeom>
        </p:spPr>
        <p:txBody>
          <a:bodyPr>
            <a:spAutoFit/>
          </a:bodyPr>
          <a:lstStyle/>
          <a:p>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modeling</a:t>
            </a:r>
            <a:r>
              <a:rPr lang="en-IN" sz="2800" dirty="0">
                <a:latin typeface="Arial" panose="020B0604020202020204" pitchFamily="34" charset="0"/>
                <a:cs typeface="Arial" panose="020B0604020202020204" pitchFamily="34" charset="0"/>
              </a:rPr>
              <a:t> we interpreted that after </a:t>
            </a:r>
            <a:r>
              <a:rPr lang="en-IN" sz="2800" dirty="0" err="1">
                <a:latin typeface="Arial" panose="020B0604020202020204" pitchFamily="34" charset="0"/>
                <a:cs typeface="Arial" panose="020B0604020202020204" pitchFamily="34" charset="0"/>
              </a:rPr>
              <a:t>hyperparameter</a:t>
            </a:r>
            <a:r>
              <a:rPr lang="en-IN" sz="2800" dirty="0">
                <a:latin typeface="Arial" panose="020B0604020202020204" pitchFamily="34" charset="0"/>
                <a:cs typeface="Arial" panose="020B0604020202020204" pitchFamily="34" charset="0"/>
              </a:rPr>
              <a:t> tuning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works best with respect to our model with minimum RMSE of 32302</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86</a:t>
            </a:fld>
            <a:endParaRPr lang="en-US"/>
          </a:p>
        </p:txBody>
      </p:sp>
    </p:spTree>
    <p:extLst>
      <p:ext uri="{BB962C8B-B14F-4D97-AF65-F5344CB8AC3E}">
        <p14:creationId xmlns:p14="http://schemas.microsoft.com/office/powerpoint/2010/main" val="6814141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5678" y="2397947"/>
            <a:ext cx="5514651" cy="1015663"/>
          </a:xfrm>
          <a:prstGeom prst="rect">
            <a:avLst/>
          </a:prstGeom>
        </p:spPr>
        <p:txBody>
          <a:bodyPr wrap="none">
            <a:spAutoFit/>
          </a:bodyPr>
          <a:lstStyle/>
          <a:p>
            <a:pPr algn="ctr"/>
            <a:r>
              <a:rPr lang="en-IN" sz="6000" b="1" dirty="0" smtClean="0">
                <a:solidFill>
                  <a:schemeClr val="accent2"/>
                </a:solidFill>
                <a:latin typeface="Garamond" panose="02020404030301010803" pitchFamily="18" charset="0"/>
                <a:cs typeface="Arial" panose="020B0604020202020204" pitchFamily="34" charset="0"/>
              </a:rPr>
              <a:t>CONCLUSION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87</a:t>
            </a:fld>
            <a:endParaRPr lang="en-US"/>
          </a:p>
        </p:txBody>
      </p:sp>
    </p:spTree>
    <p:extLst>
      <p:ext uri="{BB962C8B-B14F-4D97-AF65-F5344CB8AC3E}">
        <p14:creationId xmlns:p14="http://schemas.microsoft.com/office/powerpoint/2010/main" val="3777293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KEY FINDINGS AND CONCLUSIONS OF THE STUDY</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through </a:t>
            </a:r>
            <a:r>
              <a:rPr lang="en-IN" sz="2800" dirty="0" err="1">
                <a:latin typeface="Arial" panose="020B0604020202020204" pitchFamily="34" charset="0"/>
                <a:cs typeface="Arial" panose="020B0604020202020204" pitchFamily="34" charset="0"/>
              </a:rPr>
              <a:t>GridSearchCV</a:t>
            </a:r>
            <a:r>
              <a:rPr lang="en-IN" sz="2800" dirty="0">
                <a:latin typeface="Arial" panose="020B0604020202020204" pitchFamily="34" charset="0"/>
                <a:cs typeface="Arial" panose="020B0604020202020204" pitchFamily="34" charset="0"/>
              </a:rPr>
              <a:t> though Lasso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performed well too.</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88</a:t>
            </a:fld>
            <a:endParaRPr lang="en-US"/>
          </a:p>
        </p:txBody>
      </p:sp>
    </p:spTree>
    <p:extLst>
      <p:ext uri="{BB962C8B-B14F-4D97-AF65-F5344CB8AC3E}">
        <p14:creationId xmlns:p14="http://schemas.microsoft.com/office/powerpoint/2010/main" val="32533276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3539430"/>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project has demonstrated the importance of sampling effectively, modelling and predicting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800" dirty="0" err="1">
                <a:latin typeface="Arial" panose="020B0604020202020204" pitchFamily="34" charset="0"/>
                <a:cs typeface="Arial" panose="020B0604020202020204" pitchFamily="34" charset="0"/>
              </a:rPr>
              <a:t>underfitting</a:t>
            </a:r>
            <a:r>
              <a:rPr lang="en-IN" sz="2800" dirty="0" smtClean="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89</a:t>
            </a:fld>
            <a:endParaRPr lang="en-US"/>
          </a:p>
        </p:txBody>
      </p:sp>
    </p:spTree>
    <p:extLst>
      <p:ext uri="{BB962C8B-B14F-4D97-AF65-F5344CB8AC3E}">
        <p14:creationId xmlns:p14="http://schemas.microsoft.com/office/powerpoint/2010/main" val="2703419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a:t>
            </a:fld>
            <a:endParaRPr lang="en-US"/>
          </a:p>
        </p:txBody>
      </p:sp>
      <p:sp>
        <p:nvSpPr>
          <p:cNvPr id="3" name="Rectangle 2"/>
          <p:cNvSpPr/>
          <p:nvPr/>
        </p:nvSpPr>
        <p:spPr>
          <a:xfrm>
            <a:off x="529839" y="1162228"/>
            <a:ext cx="8614161"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We are required to build a model using Machine Learning in order </a:t>
            </a:r>
            <a:r>
              <a:rPr lang="en-US" sz="2800" dirty="0" smtClean="0">
                <a:latin typeface="Arial" panose="020B0604020202020204" pitchFamily="34" charset="0"/>
                <a:cs typeface="Arial" panose="020B0604020202020204" pitchFamily="34" charset="0"/>
              </a:rPr>
              <a:t>to </a:t>
            </a:r>
            <a:r>
              <a:rPr lang="en-US" sz="2800" dirty="0">
                <a:latin typeface="Arial" panose="020B0604020202020204" pitchFamily="34" charset="0"/>
                <a:cs typeface="Arial" panose="020B0604020202020204" pitchFamily="34" charset="0"/>
              </a:rPr>
              <a:t>predict the actual value of the prospective properties and decide </a:t>
            </a:r>
            <a:r>
              <a:rPr lang="en-US" sz="2800" dirty="0" smtClean="0">
                <a:latin typeface="Arial" panose="020B0604020202020204" pitchFamily="34" charset="0"/>
                <a:cs typeface="Arial" panose="020B0604020202020204" pitchFamily="34" charset="0"/>
              </a:rPr>
              <a:t>whether </a:t>
            </a:r>
            <a:r>
              <a:rPr lang="en-US" sz="2800" dirty="0">
                <a:latin typeface="Arial" panose="020B0604020202020204" pitchFamily="34" charset="0"/>
                <a:cs typeface="Arial" panose="020B0604020202020204" pitchFamily="34" charset="0"/>
              </a:rPr>
              <a:t>to invest in them or not.</a:t>
            </a:r>
          </a:p>
        </p:txBody>
      </p:sp>
    </p:spTree>
    <p:extLst>
      <p:ext uri="{BB962C8B-B14F-4D97-AF65-F5344CB8AC3E}">
        <p14:creationId xmlns:p14="http://schemas.microsoft.com/office/powerpoint/2010/main" val="4439347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832092"/>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few challenges while working on this project where:-</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Improper scaling</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Too many features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Missing values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Skewed data due to outliers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it to a single scale using </a:t>
            </a:r>
            <a:r>
              <a:rPr lang="en-IN" sz="2800" dirty="0" err="1">
                <a:latin typeface="Arial" panose="020B0604020202020204" pitchFamily="34" charset="0"/>
                <a:cs typeface="Arial" panose="020B0604020202020204" pitchFamily="34" charset="0"/>
              </a:rPr>
              <a:t>sklearns’s</a:t>
            </a:r>
            <a:r>
              <a:rPr lang="en-IN" sz="2800" dirty="0">
                <a:latin typeface="Arial" panose="020B0604020202020204" pitchFamily="34" charset="0"/>
                <a:cs typeface="Arial" panose="020B0604020202020204" pitchFamily="34" charset="0"/>
              </a:rPr>
              <a:t> package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800" dirty="0" err="1">
                <a:latin typeface="Arial" panose="020B0604020202020204" pitchFamily="34" charset="0"/>
                <a:cs typeface="Arial" panose="020B0604020202020204" pitchFamily="34" charset="0"/>
              </a:rPr>
              <a:t>able</a:t>
            </a:r>
            <a:r>
              <a:rPr lang="en-IN" sz="2800" dirty="0">
                <a:latin typeface="Arial" panose="020B0604020202020204" pitchFamily="34" charset="0"/>
                <a:cs typeface="Arial" panose="020B0604020202020204" pitchFamily="34" charset="0"/>
              </a:rPr>
              <a:t> to reduce our features </a:t>
            </a:r>
            <a:r>
              <a:rPr lang="en-IN" sz="2800" dirty="0" err="1">
                <a:latin typeface="Arial" panose="020B0604020202020204" pitchFamily="34" charset="0"/>
                <a:cs typeface="Arial" panose="020B0604020202020204" pitchFamily="34" charset="0"/>
              </a:rPr>
              <a:t>upto</a:t>
            </a:r>
            <a:r>
              <a:rPr lang="en-IN" sz="2800" dirty="0">
                <a:latin typeface="Arial" panose="020B0604020202020204" pitchFamily="34" charset="0"/>
                <a:cs typeface="Arial" panose="020B0604020202020204" pitchFamily="34" charset="0"/>
              </a:rPr>
              <a:t> 90 columns</a:t>
            </a:r>
            <a:r>
              <a:rPr lang="en-IN"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90</a:t>
            </a:fld>
            <a:endParaRPr lang="en-US"/>
          </a:p>
        </p:txBody>
      </p:sp>
    </p:spTree>
    <p:extLst>
      <p:ext uri="{BB962C8B-B14F-4D97-AF65-F5344CB8AC3E}">
        <p14:creationId xmlns:p14="http://schemas.microsoft.com/office/powerpoint/2010/main" val="22233693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lot of missing values present in different columns which we imputed on the basis of our understanding.</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columns were skewed due to presence of outliers which we handled through </a:t>
            </a:r>
            <a:r>
              <a:rPr lang="en-IN" sz="2800" dirty="0" err="1" smtClean="0">
                <a:latin typeface="Arial" panose="020B0604020202020204" pitchFamily="34" charset="0"/>
                <a:cs typeface="Arial" panose="020B0604020202020204" pitchFamily="34" charset="0"/>
              </a:rPr>
              <a:t>Winsorization</a:t>
            </a:r>
            <a:r>
              <a:rPr lang="en-IN" sz="2800" dirty="0" smtClean="0">
                <a:latin typeface="Arial" panose="020B0604020202020204" pitchFamily="34" charset="0"/>
                <a:cs typeface="Arial" panose="020B0604020202020204" pitchFamily="34" charset="0"/>
              </a:rPr>
              <a:t> Technique</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91</a:t>
            </a:fld>
            <a:endParaRPr lang="en-US"/>
          </a:p>
        </p:txBody>
      </p:sp>
    </p:spTree>
    <p:extLst>
      <p:ext uri="{BB962C8B-B14F-4D97-AF65-F5344CB8AC3E}">
        <p14:creationId xmlns:p14="http://schemas.microsoft.com/office/powerpoint/2010/main" val="20795261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401205"/>
          </a:xfrm>
          <a:prstGeom prst="rect">
            <a:avLst/>
          </a:prstGeom>
        </p:spPr>
        <p:txBody>
          <a:bodyPr wrap="square">
            <a:spAutoFit/>
          </a:bodyPr>
          <a:lstStyle/>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While we couldn’t reach out goal of minimum RMSE in house price </a:t>
            </a:r>
            <a:r>
              <a:rPr lang="en-IN" sz="2800" dirty="0" smtClean="0">
                <a:latin typeface="Arial" panose="020B0604020202020204" pitchFamily="34" charset="0"/>
                <a:cs typeface="Arial" panose="020B0604020202020204" pitchFamily="34" charset="0"/>
              </a:rPr>
              <a:t>prediction </a:t>
            </a:r>
            <a:r>
              <a:rPr lang="en-IN" sz="2800" dirty="0">
                <a:latin typeface="Arial" panose="020B0604020202020204" pitchFamily="34" charset="0"/>
                <a:cs typeface="Arial" panose="020B0604020202020204" pitchFamily="34" charset="0"/>
              </a:rPr>
              <a:t>without letting the model to </a:t>
            </a:r>
            <a:r>
              <a:rPr lang="en-IN" sz="2800" dirty="0" err="1">
                <a:latin typeface="Arial" panose="020B0604020202020204" pitchFamily="34" charset="0"/>
                <a:cs typeface="Arial" panose="020B0604020202020204" pitchFamily="34" charset="0"/>
              </a:rPr>
              <a:t>overfit</a:t>
            </a:r>
            <a:r>
              <a:rPr lang="en-IN" sz="2800" dirty="0">
                <a:latin typeface="Arial" panose="020B0604020202020204" pitchFamily="34" charset="0"/>
                <a:cs typeface="Arial" panose="020B0604020202020204" pitchFamily="34" charset="0"/>
              </a:rPr>
              <a:t>, we did end up creating a system that can with enough time and data get very close to that goal</a:t>
            </a:r>
            <a:r>
              <a:rPr lang="en-IN" sz="2800" dirty="0" smtClean="0">
                <a:latin typeface="Arial" panose="020B0604020202020204" pitchFamily="34" charset="0"/>
                <a:cs typeface="Arial" panose="020B0604020202020204" pitchFamily="34" charset="0"/>
              </a:rPr>
              <a:t>.</a:t>
            </a:r>
          </a:p>
          <a:p>
            <a:pPr marL="457200" indent="-457200" algn="just">
              <a:buFont typeface="Arial" panose="020B0604020202020204" pitchFamily="34" charset="0"/>
              <a:buChar char="•"/>
            </a:pPr>
            <a:r>
              <a:rPr lang="en-IN" sz="2800" dirty="0" smtClean="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As with any project there is room for improvement here. The very nature of this project allows for multiple algorithms to be integrated together as modules and their </a:t>
            </a:r>
            <a:r>
              <a:rPr lang="en-IN" sz="2800" dirty="0" smtClean="0">
                <a:latin typeface="Arial" panose="020B0604020202020204" pitchFamily="34" charset="0"/>
                <a:cs typeface="Arial" panose="020B0604020202020204" pitchFamily="34" charset="0"/>
              </a:rPr>
              <a:t>results can </a:t>
            </a:r>
            <a:r>
              <a:rPr lang="en-IN" sz="2800" dirty="0">
                <a:latin typeface="Arial" panose="020B0604020202020204" pitchFamily="34" charset="0"/>
                <a:cs typeface="Arial" panose="020B0604020202020204" pitchFamily="34" charset="0"/>
              </a:rPr>
              <a:t>be combined to increase the accuracy of the final result. </a:t>
            </a:r>
            <a:endParaRPr lang="en-IN" sz="28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800" dirty="0" smtClean="0">
                <a:latin typeface="Arial" panose="020B0604020202020204" pitchFamily="34" charset="0"/>
                <a:cs typeface="Arial" panose="020B0604020202020204" pitchFamily="34" charset="0"/>
              </a:rPr>
              <a:t>This </a:t>
            </a:r>
            <a:r>
              <a:rPr lang="en-IN" sz="2800" dirty="0">
                <a:latin typeface="Arial" panose="020B0604020202020204" pitchFamily="34" charset="0"/>
                <a:cs typeface="Arial" panose="020B0604020202020204" pitchFamily="34" charset="0"/>
              </a:rPr>
              <a:t>model can further be improved with the </a:t>
            </a:r>
            <a:r>
              <a:rPr lang="en-IN" sz="2800" dirty="0" smtClean="0">
                <a:latin typeface="Arial" panose="020B0604020202020204" pitchFamily="34" charset="0"/>
                <a:cs typeface="Arial" panose="020B0604020202020204" pitchFamily="34" charset="0"/>
              </a:rPr>
              <a:t>addition of more </a:t>
            </a:r>
            <a:r>
              <a:rPr lang="en-IN" sz="2800" dirty="0">
                <a:latin typeface="Arial" panose="020B0604020202020204" pitchFamily="34" charset="0"/>
                <a:cs typeface="Arial" panose="020B0604020202020204" pitchFamily="34" charset="0"/>
              </a:rPr>
              <a:t>algorithms into it. </a:t>
            </a:r>
            <a:endParaRPr lang="en-IN" sz="2800" dirty="0" smtClean="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92</a:t>
            </a:fld>
            <a:endParaRPr lang="en-US"/>
          </a:p>
        </p:txBody>
      </p:sp>
    </p:spTree>
    <p:extLst>
      <p:ext uri="{BB962C8B-B14F-4D97-AF65-F5344CB8AC3E}">
        <p14:creationId xmlns:p14="http://schemas.microsoft.com/office/powerpoint/2010/main" val="9230702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endParaRPr lang="en-IN"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This </a:t>
            </a:r>
            <a:r>
              <a:rPr lang="en-IN" sz="2800" dirty="0">
                <a:latin typeface="Arial" panose="020B0604020202020204" pitchFamily="34" charset="0"/>
                <a:cs typeface="Arial" panose="020B0604020202020204" pitchFamily="34" charset="0"/>
              </a:rPr>
              <a:t>provides a great degree of modularity and versatility to the project.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93</a:t>
            </a:fld>
            <a:endParaRPr lang="en-US"/>
          </a:p>
        </p:txBody>
      </p:sp>
    </p:spTree>
    <p:extLst>
      <p:ext uri="{BB962C8B-B14F-4D97-AF65-F5344CB8AC3E}">
        <p14:creationId xmlns:p14="http://schemas.microsoft.com/office/powerpoint/2010/main" val="29453362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CONCLUSION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95300" y="1770787"/>
            <a:ext cx="1089660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The best(minimum) RMSE score was achieved using the best parameters of Ridge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through </a:t>
            </a:r>
            <a:r>
              <a:rPr lang="en-IN" sz="2800" dirty="0" err="1">
                <a:latin typeface="Arial" panose="020B0604020202020204" pitchFamily="34" charset="0"/>
                <a:ea typeface="+mn-lt"/>
                <a:cs typeface="Arial" panose="020B0604020202020204" pitchFamily="34" charset="0"/>
              </a:rPr>
              <a:t>GridSearchCV</a:t>
            </a:r>
            <a:r>
              <a:rPr lang="en-IN" sz="2800" dirty="0">
                <a:latin typeface="Arial" panose="020B0604020202020204" pitchFamily="34" charset="0"/>
                <a:ea typeface="+mn-lt"/>
                <a:cs typeface="Arial" panose="020B0604020202020204" pitchFamily="34" charset="0"/>
              </a:rPr>
              <a:t> though Lasso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model performed well too.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ea typeface="+mn-lt"/>
                <a:cs typeface="Arial" panose="020B0604020202020204" pitchFamily="34" charset="0"/>
              </a:rPr>
              <a:t>overfit</a:t>
            </a:r>
            <a:r>
              <a:rPr lang="en-IN" sz="28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6" name="Slide Number Placeholder 5"/>
          <p:cNvSpPr>
            <a:spLocks noGrp="1"/>
          </p:cNvSpPr>
          <p:nvPr>
            <p:ph type="sldNum" sz="quarter" idx="12"/>
          </p:nvPr>
        </p:nvSpPr>
        <p:spPr/>
        <p:txBody>
          <a:bodyPr/>
          <a:lstStyle/>
          <a:p>
            <a:fld id="{330EA680-D336-4FF7-8B7A-9848BB0A1C32}" type="slidenum">
              <a:rPr lang="en-US" smtClean="0"/>
              <a:t>94</a:t>
            </a:fld>
            <a:endParaRPr lang="en-US"/>
          </a:p>
        </p:txBody>
      </p:sp>
    </p:spTree>
    <p:extLst>
      <p:ext uri="{BB962C8B-B14F-4D97-AF65-F5344CB8AC3E}">
        <p14:creationId xmlns:p14="http://schemas.microsoft.com/office/powerpoint/2010/main" val="39527172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95</a:t>
            </a:fld>
            <a:endParaRPr lang="en-US"/>
          </a:p>
        </p:txBody>
      </p:sp>
      <p:pic>
        <p:nvPicPr>
          <p:cNvPr id="3" name="Picture 2"/>
          <p:cNvPicPr>
            <a:picLocks noChangeAspect="1"/>
          </p:cNvPicPr>
          <p:nvPr/>
        </p:nvPicPr>
        <p:blipFill>
          <a:blip r:embed="rId2"/>
          <a:stretch>
            <a:fillRect/>
          </a:stretch>
        </p:blipFill>
        <p:spPr>
          <a:xfrm>
            <a:off x="2627387" y="1639768"/>
            <a:ext cx="3638550" cy="2638425"/>
          </a:xfrm>
          <a:prstGeom prst="rect">
            <a:avLst/>
          </a:prstGeom>
        </p:spPr>
      </p:pic>
    </p:spTree>
    <p:extLst>
      <p:ext uri="{BB962C8B-B14F-4D97-AF65-F5344CB8AC3E}">
        <p14:creationId xmlns:p14="http://schemas.microsoft.com/office/powerpoint/2010/main" val="16049943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220</TotalTime>
  <Words>1817</Words>
  <Application>Microsoft Office PowerPoint</Application>
  <PresentationFormat>Widescreen</PresentationFormat>
  <Paragraphs>312</Paragraphs>
  <Slides>95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Garamond</vt:lpstr>
      <vt:lpstr>Wingdings</vt:lpstr>
      <vt:lpstr>Organic</vt:lpstr>
      <vt:lpstr>HOUSING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shukla</dc:creator>
  <cp:lastModifiedBy>USER</cp:lastModifiedBy>
  <cp:revision>1317</cp:revision>
  <dcterms:created xsi:type="dcterms:W3CDTF">2020-12-29T14:55:28Z</dcterms:created>
  <dcterms:modified xsi:type="dcterms:W3CDTF">2022-05-15T18:34:39Z</dcterms:modified>
</cp:coreProperties>
</file>